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25"/>
  </p:notesMasterIdLst>
  <p:sldIdLst>
    <p:sldId id="284" r:id="rId2"/>
    <p:sldId id="262" r:id="rId3"/>
    <p:sldId id="264" r:id="rId4"/>
    <p:sldId id="271" r:id="rId5"/>
    <p:sldId id="275" r:id="rId6"/>
    <p:sldId id="274" r:id="rId7"/>
    <p:sldId id="272" r:id="rId8"/>
    <p:sldId id="273" r:id="rId9"/>
    <p:sldId id="276" r:id="rId10"/>
    <p:sldId id="263" r:id="rId11"/>
    <p:sldId id="265" r:id="rId12"/>
    <p:sldId id="266" r:id="rId13"/>
    <p:sldId id="258" r:id="rId14"/>
    <p:sldId id="268" r:id="rId15"/>
    <p:sldId id="269" r:id="rId16"/>
    <p:sldId id="267" r:id="rId17"/>
    <p:sldId id="259" r:id="rId18"/>
    <p:sldId id="278" r:id="rId19"/>
    <p:sldId id="279" r:id="rId20"/>
    <p:sldId id="281" r:id="rId21"/>
    <p:sldId id="277" r:id="rId22"/>
    <p:sldId id="270" r:id="rId23"/>
    <p:sldId id="283" r:id="rId2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2DE4BA-6F90-4471-902F-A4D31DACB6FE}" v="1" dt="2024-12-09T21:39:22.8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74"/>
    <p:restoredTop sz="94603"/>
  </p:normalViewPr>
  <p:slideViewPr>
    <p:cSldViewPr snapToGrid="0">
      <p:cViewPr varScale="1">
        <p:scale>
          <a:sx n="117" d="100"/>
          <a:sy n="117" d="100"/>
        </p:scale>
        <p:origin x="200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uardo Rodrigues Felicio" userId="2f54b4cd56784357" providerId="Windows Live" clId="Web-{CF2DE4BA-6F90-4471-902F-A4D31DACB6FE}"/>
    <pc:docChg chg="delSld">
      <pc:chgData name="Eduardo Rodrigues Felicio" userId="2f54b4cd56784357" providerId="Windows Live" clId="Web-{CF2DE4BA-6F90-4471-902F-A4D31DACB6FE}" dt="2024-12-09T21:39:22.815" v="0"/>
      <pc:docMkLst>
        <pc:docMk/>
      </pc:docMkLst>
      <pc:sldChg chg="del">
        <pc:chgData name="Eduardo Rodrigues Felicio" userId="2f54b4cd56784357" providerId="Windows Live" clId="Web-{CF2DE4BA-6F90-4471-902F-A4D31DACB6FE}" dt="2024-12-09T21:39:22.815" v="0"/>
        <pc:sldMkLst>
          <pc:docMk/>
          <pc:sldMk cId="3836872601" sldId="282"/>
        </pc:sldMkLst>
      </pc:sldChg>
    </pc:docChg>
  </pc:docChgLst>
  <pc:docChgLst>
    <pc:chgData name="Cássia Melina" userId="559fb3164ad47326" providerId="LiveId" clId="{8115A0BE-3858-6145-8644-471E6241DF8D}"/>
    <pc:docChg chg="custSel addSld modSld sldOrd">
      <pc:chgData name="Cássia Melina" userId="559fb3164ad47326" providerId="LiveId" clId="{8115A0BE-3858-6145-8644-471E6241DF8D}" dt="2024-10-30T19:42:23.495" v="81" actId="20577"/>
      <pc:docMkLst>
        <pc:docMk/>
      </pc:docMkLst>
      <pc:sldChg chg="modSp mod">
        <pc:chgData name="Cássia Melina" userId="559fb3164ad47326" providerId="LiveId" clId="{8115A0BE-3858-6145-8644-471E6241DF8D}" dt="2024-10-30T19:29:55.681" v="79" actId="20577"/>
        <pc:sldMkLst>
          <pc:docMk/>
          <pc:sldMk cId="3037347038" sldId="258"/>
        </pc:sldMkLst>
        <pc:spChg chg="mod">
          <ac:chgData name="Cássia Melina" userId="559fb3164ad47326" providerId="LiveId" clId="{8115A0BE-3858-6145-8644-471E6241DF8D}" dt="2024-10-30T19:29:55.681" v="79" actId="20577"/>
          <ac:spMkLst>
            <pc:docMk/>
            <pc:sldMk cId="3037347038" sldId="258"/>
            <ac:spMk id="3" creationId="{B164523B-EF79-E7ED-F7E0-4F414A52ECFC}"/>
          </ac:spMkLst>
        </pc:spChg>
      </pc:sldChg>
      <pc:sldChg chg="modSp mod">
        <pc:chgData name="Cássia Melina" userId="559fb3164ad47326" providerId="LiveId" clId="{8115A0BE-3858-6145-8644-471E6241DF8D}" dt="2024-10-30T16:58:42.884" v="3" actId="20577"/>
        <pc:sldMkLst>
          <pc:docMk/>
          <pc:sldMk cId="3620846444" sldId="263"/>
        </pc:sldMkLst>
        <pc:spChg chg="mod">
          <ac:chgData name="Cássia Melina" userId="559fb3164ad47326" providerId="LiveId" clId="{8115A0BE-3858-6145-8644-471E6241DF8D}" dt="2024-10-30T16:58:42.884" v="3" actId="20577"/>
          <ac:spMkLst>
            <pc:docMk/>
            <pc:sldMk cId="3620846444" sldId="263"/>
            <ac:spMk id="15" creationId="{2E97E0B3-3DC1-CC68-95B4-8B6D3673102D}"/>
          </ac:spMkLst>
        </pc:spChg>
      </pc:sldChg>
      <pc:sldChg chg="modSp mod">
        <pc:chgData name="Cássia Melina" userId="559fb3164ad47326" providerId="LiveId" clId="{8115A0BE-3858-6145-8644-471E6241DF8D}" dt="2024-10-30T17:04:23.928" v="41" actId="20577"/>
        <pc:sldMkLst>
          <pc:docMk/>
          <pc:sldMk cId="1578129523" sldId="277"/>
        </pc:sldMkLst>
        <pc:spChg chg="mod">
          <ac:chgData name="Cássia Melina" userId="559fb3164ad47326" providerId="LiveId" clId="{8115A0BE-3858-6145-8644-471E6241DF8D}" dt="2024-10-30T17:04:23.928" v="41" actId="20577"/>
          <ac:spMkLst>
            <pc:docMk/>
            <pc:sldMk cId="1578129523" sldId="277"/>
            <ac:spMk id="8" creationId="{1C346ABC-3B81-93B3-7FB1-05860E32A8FE}"/>
          </ac:spMkLst>
        </pc:spChg>
      </pc:sldChg>
      <pc:sldChg chg="modSp mod">
        <pc:chgData name="Cássia Melina" userId="559fb3164ad47326" providerId="LiveId" clId="{8115A0BE-3858-6145-8644-471E6241DF8D}" dt="2024-10-30T17:03:47.150" v="18" actId="1076"/>
        <pc:sldMkLst>
          <pc:docMk/>
          <pc:sldMk cId="962926575" sldId="279"/>
        </pc:sldMkLst>
        <pc:spChg chg="mod">
          <ac:chgData name="Cássia Melina" userId="559fb3164ad47326" providerId="LiveId" clId="{8115A0BE-3858-6145-8644-471E6241DF8D}" dt="2024-10-30T17:03:47.150" v="18" actId="1076"/>
          <ac:spMkLst>
            <pc:docMk/>
            <pc:sldMk cId="962926575" sldId="279"/>
            <ac:spMk id="12" creationId="{7C29B2DD-966A-0C89-3341-4FA9D23CD900}"/>
          </ac:spMkLst>
        </pc:spChg>
        <pc:spChg chg="mod">
          <ac:chgData name="Cássia Melina" userId="559fb3164ad47326" providerId="LiveId" clId="{8115A0BE-3858-6145-8644-471E6241DF8D}" dt="2024-10-30T17:03:27.488" v="16" actId="1076"/>
          <ac:spMkLst>
            <pc:docMk/>
            <pc:sldMk cId="962926575" sldId="279"/>
            <ac:spMk id="16" creationId="{20A3A9FF-6606-4EF4-5748-37AB9B3F248F}"/>
          </ac:spMkLst>
        </pc:spChg>
      </pc:sldChg>
      <pc:sldChg chg="modSp mod">
        <pc:chgData name="Cássia Melina" userId="559fb3164ad47326" providerId="LiveId" clId="{8115A0BE-3858-6145-8644-471E6241DF8D}" dt="2024-10-30T19:42:23.495" v="81" actId="20577"/>
        <pc:sldMkLst>
          <pc:docMk/>
          <pc:sldMk cId="3836872601" sldId="282"/>
        </pc:sldMkLst>
        <pc:spChg chg="mod">
          <ac:chgData name="Cássia Melina" userId="559fb3164ad47326" providerId="LiveId" clId="{8115A0BE-3858-6145-8644-471E6241DF8D}" dt="2024-10-30T19:42:23.495" v="81" actId="20577"/>
          <ac:spMkLst>
            <pc:docMk/>
            <pc:sldMk cId="3836872601" sldId="282"/>
            <ac:spMk id="2" creationId="{B42CFB80-9894-DAF4-ED92-A0B46B0A8E9C}"/>
          </ac:spMkLst>
        </pc:spChg>
      </pc:sldChg>
      <pc:sldChg chg="addSp modSp mod">
        <pc:chgData name="Cássia Melina" userId="559fb3164ad47326" providerId="LiveId" clId="{8115A0BE-3858-6145-8644-471E6241DF8D}" dt="2024-10-30T17:26:38.220" v="75" actId="20577"/>
        <pc:sldMkLst>
          <pc:docMk/>
          <pc:sldMk cId="3634969435" sldId="283"/>
        </pc:sldMkLst>
        <pc:spChg chg="mod">
          <ac:chgData name="Cássia Melina" userId="559fb3164ad47326" providerId="LiveId" clId="{8115A0BE-3858-6145-8644-471E6241DF8D}" dt="2024-10-30T17:26:38.220" v="75" actId="20577"/>
          <ac:spMkLst>
            <pc:docMk/>
            <pc:sldMk cId="3634969435" sldId="283"/>
            <ac:spMk id="8" creationId="{9ACE03C9-16A8-6C49-6565-16D24B2E3488}"/>
          </ac:spMkLst>
        </pc:spChg>
        <pc:picChg chg="add mod">
          <ac:chgData name="Cássia Melina" userId="559fb3164ad47326" providerId="LiveId" clId="{8115A0BE-3858-6145-8644-471E6241DF8D}" dt="2024-10-30T17:25:57.777" v="55" actId="1076"/>
          <ac:picMkLst>
            <pc:docMk/>
            <pc:sldMk cId="3634969435" sldId="283"/>
            <ac:picMk id="3" creationId="{149E4E14-9017-62CB-60EA-4050884C465F}"/>
          </ac:picMkLst>
        </pc:picChg>
      </pc:sldChg>
      <pc:sldChg chg="addSp delSp modSp new mod ord">
        <pc:chgData name="Cássia Melina" userId="559fb3164ad47326" providerId="LiveId" clId="{8115A0BE-3858-6145-8644-471E6241DF8D}" dt="2024-10-30T17:05:51.433" v="51" actId="1076"/>
        <pc:sldMkLst>
          <pc:docMk/>
          <pc:sldMk cId="1645122428" sldId="284"/>
        </pc:sldMkLst>
        <pc:spChg chg="del">
          <ac:chgData name="Cássia Melina" userId="559fb3164ad47326" providerId="LiveId" clId="{8115A0BE-3858-6145-8644-471E6241DF8D}" dt="2024-10-30T17:05:00.507" v="44" actId="478"/>
          <ac:spMkLst>
            <pc:docMk/>
            <pc:sldMk cId="1645122428" sldId="284"/>
            <ac:spMk id="2" creationId="{44FD689D-5F50-0D2E-50C7-88499D19DE63}"/>
          </ac:spMkLst>
        </pc:spChg>
        <pc:spChg chg="del">
          <ac:chgData name="Cássia Melina" userId="559fb3164ad47326" providerId="LiveId" clId="{8115A0BE-3858-6145-8644-471E6241DF8D}" dt="2024-10-30T17:05:02.186" v="45" actId="478"/>
          <ac:spMkLst>
            <pc:docMk/>
            <pc:sldMk cId="1645122428" sldId="284"/>
            <ac:spMk id="3" creationId="{EDCD39C5-7ABE-F731-E36F-863AECB000EF}"/>
          </ac:spMkLst>
        </pc:spChg>
        <pc:picChg chg="add mod">
          <ac:chgData name="Cássia Melina" userId="559fb3164ad47326" providerId="LiveId" clId="{8115A0BE-3858-6145-8644-471E6241DF8D}" dt="2024-10-30T17:05:51.433" v="51" actId="1076"/>
          <ac:picMkLst>
            <pc:docMk/>
            <pc:sldMk cId="1645122428" sldId="284"/>
            <ac:picMk id="5" creationId="{24E5314C-1979-DD03-756C-F06D3BE647E3}"/>
          </ac:picMkLst>
        </pc:picChg>
      </pc:sldChg>
    </pc:docChg>
  </pc:docChgLst>
  <pc:docChgLst>
    <pc:chgData name="Cássia Melina" userId="559fb3164ad47326" providerId="Windows Live" clId="Web-{3B81330B-46B9-4DDC-A387-45F671C3D04F}"/>
    <pc:docChg chg="modSld">
      <pc:chgData name="Cássia Melina" userId="559fb3164ad47326" providerId="Windows Live" clId="Web-{3B81330B-46B9-4DDC-A387-45F671C3D04F}" dt="2024-10-29T15:42:40.113" v="5" actId="1076"/>
      <pc:docMkLst>
        <pc:docMk/>
      </pc:docMkLst>
      <pc:sldChg chg="modSp">
        <pc:chgData name="Cássia Melina" userId="559fb3164ad47326" providerId="Windows Live" clId="Web-{3B81330B-46B9-4DDC-A387-45F671C3D04F}" dt="2024-10-29T15:41:54.033" v="4" actId="20577"/>
        <pc:sldMkLst>
          <pc:docMk/>
          <pc:sldMk cId="962926575" sldId="279"/>
        </pc:sldMkLst>
        <pc:spChg chg="mod">
          <ac:chgData name="Cássia Melina" userId="559fb3164ad47326" providerId="Windows Live" clId="Web-{3B81330B-46B9-4DDC-A387-45F671C3D04F}" dt="2024-10-29T15:41:54.033" v="4" actId="20577"/>
          <ac:spMkLst>
            <pc:docMk/>
            <pc:sldMk cId="962926575" sldId="279"/>
            <ac:spMk id="5" creationId="{5C5556CD-DA82-4ECF-E712-7E051AE2A2B6}"/>
          </ac:spMkLst>
        </pc:spChg>
        <pc:spChg chg="mod">
          <ac:chgData name="Cássia Melina" userId="559fb3164ad47326" providerId="Windows Live" clId="Web-{3B81330B-46B9-4DDC-A387-45F671C3D04F}" dt="2024-10-29T15:41:37.799" v="1" actId="20577"/>
          <ac:spMkLst>
            <pc:docMk/>
            <pc:sldMk cId="962926575" sldId="279"/>
            <ac:spMk id="11" creationId="{CE6AE25B-7F4B-AA01-4CB3-2BB8BA50FBFC}"/>
          </ac:spMkLst>
        </pc:spChg>
      </pc:sldChg>
      <pc:sldChg chg="modSp">
        <pc:chgData name="Cássia Melina" userId="559fb3164ad47326" providerId="Windows Live" clId="Web-{3B81330B-46B9-4DDC-A387-45F671C3D04F}" dt="2024-10-29T15:42:40.113" v="5" actId="1076"/>
        <pc:sldMkLst>
          <pc:docMk/>
          <pc:sldMk cId="3634969435" sldId="283"/>
        </pc:sldMkLst>
        <pc:picChg chg="mod">
          <ac:chgData name="Cássia Melina" userId="559fb3164ad47326" providerId="Windows Live" clId="Web-{3B81330B-46B9-4DDC-A387-45F671C3D04F}" dt="2024-10-29T15:42:40.113" v="5" actId="1076"/>
          <ac:picMkLst>
            <pc:docMk/>
            <pc:sldMk cId="3634969435" sldId="283"/>
            <ac:picMk id="11" creationId="{B4929D51-7092-9897-8670-19898720C19A}"/>
          </ac:picMkLst>
        </pc:picChg>
      </pc:sldChg>
    </pc:docChg>
  </pc:docChgLst>
  <pc:docChgLst>
    <pc:chgData name="Cássia Melina" userId="559fb3164ad47326" providerId="Windows Live" clId="Web-{75E0B955-8130-44CE-BACC-FE746A8FCEBE}"/>
    <pc:docChg chg="delSld">
      <pc:chgData name="Cássia Melina" userId="559fb3164ad47326" providerId="Windows Live" clId="Web-{75E0B955-8130-44CE-BACC-FE746A8FCEBE}" dt="2024-10-27T23:54:24.968" v="0"/>
      <pc:docMkLst>
        <pc:docMk/>
      </pc:docMkLst>
      <pc:sldChg chg="del">
        <pc:chgData name="Cássia Melina" userId="559fb3164ad47326" providerId="Windows Live" clId="Web-{75E0B955-8130-44CE-BACC-FE746A8FCEBE}" dt="2024-10-27T23:54:24.968" v="0"/>
        <pc:sldMkLst>
          <pc:docMk/>
          <pc:sldMk cId="2685716462" sldId="25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BDC36-C700-C34C-A250-8F8BACD5D818}" type="datetimeFigureOut">
              <a:rPr lang="pt-BR" smtClean="0"/>
              <a:t>09/12/2024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75F008-B89B-9340-9356-B300C218C4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0745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9D6F5-A9D4-C22B-732C-A31A172FB9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20939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1AFD6E-3459-290F-1147-F0C47ACEEA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46774"/>
            <a:ext cx="9144000" cy="106689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674D3-6FB9-5549-B0F2-FD61E82D1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3CD3E-B30E-844F-BADD-7172FCDDDF05}" type="datetime4">
              <a:rPr lang="pt-BR" smtClean="0"/>
              <a:t>9 de dezembro de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39BBC-C979-2C77-493E-CF5498AEB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Connection Leads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13B7E-A51C-D9CD-2189-650A9D63B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772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155F0-A6D4-C39B-394F-0B16E9C9C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1860F-B260-57CE-E12B-2C9486031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745C9F-D94D-E5D3-B73A-20621FA53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E927-A738-0541-A71B-A0B633BA24DE}" type="datetime4">
              <a:rPr lang="pt-BR" smtClean="0"/>
              <a:t>9 de dezembro de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AB243-BB42-966A-4708-15C9B11D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Connection Leads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3A3BD-2CC5-03D3-4CD6-E31A55BA2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588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D8633-AC3B-E617-1C54-84932DDD7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236" y="1514688"/>
            <a:ext cx="8584164" cy="3138875"/>
          </a:xfrm>
        </p:spPr>
        <p:txBody>
          <a:bodyPr anchor="b">
            <a:normAutofit/>
          </a:bodyPr>
          <a:lstStyle>
            <a:lvl1pPr>
              <a:defRPr sz="36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68C242-ECAB-AEC3-7E9B-F9854AF31C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74236" y="4963885"/>
            <a:ext cx="8584165" cy="1125765"/>
          </a:xfrm>
        </p:spPr>
        <p:txBody>
          <a:bodyPr>
            <a:normAutofit/>
          </a:bodyPr>
          <a:lstStyle>
            <a:lvl1pPr marL="0" indent="0">
              <a:buNone/>
              <a:defRPr sz="1600" cap="all" spc="30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0D9B82-EEF4-2CD7-61FE-BAFB2B96D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E4EB5-B094-7E47-BB06-EF67EF56F231}" type="datetime4">
              <a:rPr lang="pt-BR" smtClean="0"/>
              <a:t>9 de dezembro de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22B6-F7A8-70A5-B023-FCAD5D7C4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Connection Leads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5D758-2E38-8A8D-75BC-667F6A23B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390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60DFF-11BD-F5F4-35D4-1986ABBD3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D1279-E9A9-702E-144D-61114B788E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7824" y="2159175"/>
            <a:ext cx="4977453" cy="4017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84E624-7A76-56EC-FA0D-E2AA8EF9B9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8391" y="2159175"/>
            <a:ext cx="4985785" cy="4017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9D7DF5-30AD-AE47-D516-5CEE82770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9FA5B-5BC7-C348-8E82-E6088C11F575}" type="datetime4">
              <a:rPr lang="pt-BR" smtClean="0"/>
              <a:t>9 de dezembro de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5C503-B649-B083-6341-F6E376AF8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Connection Leads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53EA35-CF5A-DB36-8B14-5C184B6F1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7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BA3D8-FDD9-329B-BCC6-BBF47F01B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348" y="602671"/>
            <a:ext cx="10429303" cy="76892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EEF7DC-0699-CB3C-A7CB-39035D89A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1349" y="1696325"/>
            <a:ext cx="4963538" cy="647700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52EB40-99E1-CCA4-BAFA-F51AA56CF2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1349" y="2344025"/>
            <a:ext cx="4963538" cy="38333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8979BC-6B50-751D-D569-F360938B05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22669" y="1696325"/>
            <a:ext cx="4987982" cy="647700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A3A26F-230E-2D25-6BDC-6ECA00FAE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22669" y="2344025"/>
            <a:ext cx="4987982" cy="383337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182A01-DE7C-3BA4-96FF-CDEF2F60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97637-AD17-C143-B6C5-9AF8A0F2B506}" type="datetime4">
              <a:rPr lang="pt-BR" smtClean="0"/>
              <a:t>9 de dezembro de 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CAA828-0166-8ECD-BCE8-654BEFDD7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Connection Leads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90C0D2-459A-04AA-FD90-7687D2FE8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089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D549F-FA71-857F-E02E-3CB63CE68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569611-F911-D3D4-B613-ACCDA56C4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9A03-3DBC-2E42-B99B-B22673A3B750}" type="datetime4">
              <a:rPr lang="pt-BR" smtClean="0"/>
              <a:t>9 de dezembro de 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EA1961-0B6B-8FEB-F2CB-C42E90EF2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Connection Leads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2AA80E-3139-9F1B-9C3E-2A76628CF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267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F54789-9F96-511A-0FB6-24F6A8418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60406-5813-2641-B7A3-7DE554C75A01}" type="datetime4">
              <a:rPr lang="pt-BR" smtClean="0"/>
              <a:t>9 de dezembro de 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780399-ADEF-8F74-9F59-6AD804C93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Connection Leads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6A34F-ABAB-9C4E-38A1-C6EEB944B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47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E3917-2BF6-1CE2-F34B-49F0D09A1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07868"/>
            <a:ext cx="3640713" cy="2062594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15B8F-A9F3-8583-FFF1-175021F17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2898" y="807867"/>
            <a:ext cx="5922489" cy="505318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90AFF-A949-CE9E-6B94-C1B6196129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00652"/>
            <a:ext cx="3640713" cy="2868336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95267E-088F-FB9A-9469-551890F29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6E407-E725-304C-9E12-C60550857C03}" type="datetime4">
              <a:rPr lang="pt-BR" smtClean="0"/>
              <a:t>9 de dezembro de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EA3FFC-B3A6-C0B6-5DAE-70BE0D6FB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Connection Leads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08D35F-BC2E-8D14-060F-449CBAF7C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464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909ED-ED97-A3CE-5569-77B45F414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0881"/>
            <a:ext cx="3639312" cy="206259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83BB3A-9E24-DE4C-9619-1502F1B6F3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47408" y="919595"/>
            <a:ext cx="6107979" cy="50136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4CE1F-29E0-88BB-8489-E58236B8B1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00652"/>
            <a:ext cx="3643889" cy="2868336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4B7212-6816-FFD1-50B2-58844AD38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5A34-BB88-974F-82D9-21186A2717FB}" type="datetime4">
              <a:rPr lang="pt-BR" smtClean="0"/>
              <a:t>9 de dezembro de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417744-5A24-B7B7-5FD6-E98E60832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Connection Leads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DA4D1-A71D-A7A6-3D0C-294E5D28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377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990AE-F72C-4C2E-E2D0-7A8D7EEF0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41B46D-142E-8C8E-C4F4-B6B1586A6F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4D92E3-36AD-2615-0166-6B73C34F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D1F0-3F09-EE45-8D73-3F80FCECFFA1}" type="datetime4">
              <a:rPr lang="pt-BR" smtClean="0"/>
              <a:t>9 de dezembro de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BFB69-319D-2284-2734-217160D39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Connection Leads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883B0-C775-5BD2-8EC6-A41D19BCA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714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040463-6D41-8D45-088A-540B0D1883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92281"/>
            <a:ext cx="2628900" cy="558468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5F2276-7F04-F3F7-E3CE-F81C8DC63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92281"/>
            <a:ext cx="7734300" cy="558468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802BF-9E0C-3251-8FAE-81F07DB05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0F281-F3D5-7045-9782-FB8B217CFB82}" type="datetime4">
              <a:rPr lang="pt-BR" smtClean="0"/>
              <a:t>9 de dezembro de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F1754-5B8F-A9FA-E8B1-06E04CE28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Connection Leads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01E6A8-5139-ECD4-CC0C-32FFC6741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510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5858A62-FE72-978B-BE71-05908D82E1A4}"/>
              </a:ext>
            </a:extLst>
          </p:cNvPr>
          <p:cNvSpPr/>
          <p:nvPr/>
        </p:nvSpPr>
        <p:spPr>
          <a:xfrm>
            <a:off x="0" y="0"/>
            <a:ext cx="12192000" cy="6860161"/>
          </a:xfrm>
          <a:prstGeom prst="rect">
            <a:avLst/>
          </a:prstGeom>
          <a:solidFill>
            <a:schemeClr val="bg2">
              <a:lumMod val="75000"/>
              <a:alpha val="1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FA14B7-4740-5D9F-6489-BAD00C3E0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108" y="588245"/>
            <a:ext cx="10449784" cy="12659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90487F-803F-C5AF-BD93-39C0FC738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7824" y="2157984"/>
            <a:ext cx="10442448" cy="39038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6FCEF-4EDF-C2EF-7D81-FEFF7042F3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78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300" baseline="0">
                <a:solidFill>
                  <a:schemeClr val="tx2"/>
                </a:solidFill>
              </a:defRPr>
            </a:lvl1pPr>
          </a:lstStyle>
          <a:p>
            <a:fld id="{DB083C02-973D-2947-AB1D-823C423FE129}" type="datetime4">
              <a:rPr lang="pt-BR" smtClean="0"/>
              <a:t>9 de dezembro de 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663BC-4D46-C74D-DDF2-9D25B4D96F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Connection Leads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B4EAE-CB5C-D14B-77EF-7B155FA683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fld id="{C68AC1EC-23E2-4F0E-A5A4-674EC8DB954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141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72" r:id="rId6"/>
    <p:sldLayoutId id="2147483667" r:id="rId7"/>
    <p:sldLayoutId id="2147483668" r:id="rId8"/>
    <p:sldLayoutId id="2147483669" r:id="rId9"/>
    <p:sldLayoutId id="2147483671" r:id="rId10"/>
    <p:sldLayoutId id="2147483670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Homem com roupa laranja&#10;&#10;Descrição gerada automaticamente com confiança média">
            <a:extLst>
              <a:ext uri="{FF2B5EF4-FFF2-40B4-BE49-F238E27FC236}">
                <a16:creationId xmlns:a16="http://schemas.microsoft.com/office/drawing/2014/main" id="{24E5314C-1979-DD03-756C-F06D3BE64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8873" y="0"/>
            <a:ext cx="130497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122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Por do sol e mar&#10;&#10;Descrição gerada automaticamente">
            <a:extLst>
              <a:ext uri="{FF2B5EF4-FFF2-40B4-BE49-F238E27FC236}">
                <a16:creationId xmlns:a16="http://schemas.microsoft.com/office/drawing/2014/main" id="{AEB16832-8CFF-7838-9C35-06440554FC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ítulo 7">
            <a:extLst>
              <a:ext uri="{FF2B5EF4-FFF2-40B4-BE49-F238E27FC236}">
                <a16:creationId xmlns:a16="http://schemas.microsoft.com/office/drawing/2014/main" id="{2FDC3B79-772F-721A-DDCC-049770366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6000" cap="none" dirty="0" err="1">
                <a:latin typeface="Andale Mono" panose="020B0509000000000004" pitchFamily="49" charset="0"/>
              </a:rPr>
              <a:t>TOPLead</a:t>
            </a:r>
            <a:endParaRPr lang="pt-BR" sz="6000" cap="none" dirty="0">
              <a:latin typeface="Andale Mono" panose="020B0509000000000004" pitchFamily="49" charset="0"/>
            </a:endParaRPr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DA2C5F55-481F-966B-C772-DC61B07CF8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franquias</a:t>
            </a:r>
          </a:p>
        </p:txBody>
      </p:sp>
      <p:pic>
        <p:nvPicPr>
          <p:cNvPr id="11" name="Imagem 10" descr="Uma imagem contendo placa&#10;&#10;Descrição gerada automaticamente">
            <a:extLst>
              <a:ext uri="{FF2B5EF4-FFF2-40B4-BE49-F238E27FC236}">
                <a16:creationId xmlns:a16="http://schemas.microsoft.com/office/drawing/2014/main" id="{33908592-49EF-B698-A9F0-07DF3C0E8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6586" y="146802"/>
            <a:ext cx="5097227" cy="509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2728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Forma&#10;&#10;Descrição gerada automaticamente">
            <a:extLst>
              <a:ext uri="{FF2B5EF4-FFF2-40B4-BE49-F238E27FC236}">
                <a16:creationId xmlns:a16="http://schemas.microsoft.com/office/drawing/2014/main" id="{F9D5D2EB-9418-ACBB-554B-3D93688367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8681" b="38746"/>
          <a:stretch/>
        </p:blipFill>
        <p:spPr>
          <a:xfrm>
            <a:off x="0" y="-233832"/>
            <a:ext cx="2434281" cy="2631044"/>
          </a:xfrm>
          <a:prstGeom prst="rect">
            <a:avLst/>
          </a:prstGeom>
        </p:spPr>
      </p:pic>
      <p:pic>
        <p:nvPicPr>
          <p:cNvPr id="8" name="Imagem 7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1B867757-A1CE-003F-092B-BDCAAEAEDF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137" t="-7011" b="1"/>
          <a:stretch/>
        </p:blipFill>
        <p:spPr>
          <a:xfrm>
            <a:off x="7772400" y="3803500"/>
            <a:ext cx="4419600" cy="31756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0E4A9E7-C3E3-BCA3-BEA8-64B741999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1085" y="839140"/>
            <a:ext cx="4035846" cy="763503"/>
          </a:xfrm>
        </p:spPr>
        <p:txBody>
          <a:bodyPr/>
          <a:lstStyle/>
          <a:p>
            <a:pPr algn="ctr"/>
            <a:r>
              <a:rPr lang="pt-BR" dirty="0">
                <a:solidFill>
                  <a:srgbClr val="0070C0"/>
                </a:solidFill>
                <a:latin typeface="+mn-lt"/>
              </a:rPr>
              <a:t>Nossa História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773CA736-0426-D9A8-AE11-BE227CC1E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0733" y="6255062"/>
            <a:ext cx="4035846" cy="487922"/>
          </a:xfrm>
        </p:spPr>
        <p:txBody>
          <a:bodyPr/>
          <a:lstStyle/>
          <a:p>
            <a:r>
              <a:rPr lang="pt-BR" dirty="0">
                <a:solidFill>
                  <a:srgbClr val="002060"/>
                </a:solidFill>
              </a:rPr>
              <a:t>2014 em São Paulo</a:t>
            </a:r>
          </a:p>
        </p:txBody>
      </p:sp>
      <p:pic>
        <p:nvPicPr>
          <p:cNvPr id="13" name="Imagem 12" descr="Homem em pé em frente a televisão&#10;&#10;Descrição gerada automaticamente">
            <a:extLst>
              <a:ext uri="{FF2B5EF4-FFF2-40B4-BE49-F238E27FC236}">
                <a16:creationId xmlns:a16="http://schemas.microsoft.com/office/drawing/2014/main" id="{07F60E53-E5F3-B031-AF99-6617CBAF41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477" y="2627960"/>
            <a:ext cx="6045200" cy="3390900"/>
          </a:xfrm>
          <a:prstGeom prst="rect">
            <a:avLst/>
          </a:prstGeom>
        </p:spPr>
      </p:pic>
      <p:pic>
        <p:nvPicPr>
          <p:cNvPr id="15" name="Imagem 14" descr="Homem sentado na cadeira&#10;&#10;Descrição gerada automaticamente">
            <a:extLst>
              <a:ext uri="{FF2B5EF4-FFF2-40B4-BE49-F238E27FC236}">
                <a16:creationId xmlns:a16="http://schemas.microsoft.com/office/drawing/2014/main" id="{978D168D-E589-9A31-7BF9-38D0190787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3735" y="659460"/>
            <a:ext cx="3175000" cy="535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646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61EF4-DA27-C053-3356-1BD954D07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Forma&#10;&#10;Descrição gerada automaticamente">
            <a:extLst>
              <a:ext uri="{FF2B5EF4-FFF2-40B4-BE49-F238E27FC236}">
                <a16:creationId xmlns:a16="http://schemas.microsoft.com/office/drawing/2014/main" id="{D96366B2-E9AF-559E-5AD8-C198E9FEDE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8681" b="38746"/>
          <a:stretch/>
        </p:blipFill>
        <p:spPr>
          <a:xfrm>
            <a:off x="0" y="-233832"/>
            <a:ext cx="2434281" cy="2631044"/>
          </a:xfrm>
          <a:prstGeom prst="rect">
            <a:avLst/>
          </a:prstGeom>
        </p:spPr>
      </p:pic>
      <p:pic>
        <p:nvPicPr>
          <p:cNvPr id="8" name="Imagem 7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E679A45B-0066-5324-2F78-B3045A7C06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137" t="-7011" b="1"/>
          <a:stretch/>
        </p:blipFill>
        <p:spPr>
          <a:xfrm>
            <a:off x="7772400" y="3803500"/>
            <a:ext cx="4419600" cy="31756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3935F86-E545-2C72-9D9F-5B6780D4C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0154" y="839140"/>
            <a:ext cx="4035846" cy="763503"/>
          </a:xfrm>
        </p:spPr>
        <p:txBody>
          <a:bodyPr/>
          <a:lstStyle/>
          <a:p>
            <a:pPr algn="ctr"/>
            <a:r>
              <a:rPr lang="pt-BR" dirty="0">
                <a:solidFill>
                  <a:srgbClr val="0070C0"/>
                </a:solidFill>
                <a:latin typeface="+mn-lt"/>
              </a:rPr>
              <a:t>Nossa História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EDDFEA06-2B84-B4E1-71A7-118978AB9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0733" y="6255062"/>
            <a:ext cx="4035846" cy="487922"/>
          </a:xfrm>
        </p:spPr>
        <p:txBody>
          <a:bodyPr/>
          <a:lstStyle/>
          <a:p>
            <a:r>
              <a:rPr lang="pt-BR" dirty="0">
                <a:solidFill>
                  <a:srgbClr val="002060"/>
                </a:solidFill>
              </a:rPr>
              <a:t>Palestras</a:t>
            </a:r>
          </a:p>
        </p:txBody>
      </p:sp>
      <p:pic>
        <p:nvPicPr>
          <p:cNvPr id="6" name="Imagem 5" descr="Pessoas em frente a computador&#10;&#10;Descrição gerada automaticamente">
            <a:extLst>
              <a:ext uri="{FF2B5EF4-FFF2-40B4-BE49-F238E27FC236}">
                <a16:creationId xmlns:a16="http://schemas.microsoft.com/office/drawing/2014/main" id="{0C364306-958D-A4D9-848D-EEB0641BC9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608"/>
          <a:stretch/>
        </p:blipFill>
        <p:spPr>
          <a:xfrm>
            <a:off x="5971142" y="2272783"/>
            <a:ext cx="5577442" cy="3058868"/>
          </a:xfrm>
          <a:prstGeom prst="rect">
            <a:avLst/>
          </a:prstGeom>
        </p:spPr>
      </p:pic>
      <p:pic>
        <p:nvPicPr>
          <p:cNvPr id="17" name="Imagem 16" descr="Grupo de pessoas reunidas numa sala&#10;&#10;Descrição gerada automaticamente">
            <a:extLst>
              <a:ext uri="{FF2B5EF4-FFF2-40B4-BE49-F238E27FC236}">
                <a16:creationId xmlns:a16="http://schemas.microsoft.com/office/drawing/2014/main" id="{72E6B69F-D352-19DF-7095-1AFF90C14B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2784"/>
          <a:stretch/>
        </p:blipFill>
        <p:spPr>
          <a:xfrm>
            <a:off x="366864" y="2274066"/>
            <a:ext cx="5330598" cy="305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263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5F173-4B91-CE70-99C9-45C6D8D9D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Forma&#10;&#10;Descrição gerada automaticamente">
            <a:extLst>
              <a:ext uri="{FF2B5EF4-FFF2-40B4-BE49-F238E27FC236}">
                <a16:creationId xmlns:a16="http://schemas.microsoft.com/office/drawing/2014/main" id="{36B800C4-7582-7D1C-9D7C-AD3ECC4540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8681" b="38746"/>
          <a:stretch/>
        </p:blipFill>
        <p:spPr>
          <a:xfrm>
            <a:off x="0" y="-233832"/>
            <a:ext cx="2434281" cy="2631044"/>
          </a:xfrm>
          <a:prstGeom prst="rect">
            <a:avLst/>
          </a:prstGeom>
        </p:spPr>
      </p:pic>
      <p:pic>
        <p:nvPicPr>
          <p:cNvPr id="8" name="Imagem 7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211C7B4A-567C-093B-DF56-4F2AA2FBBE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137" t="-7011" b="1"/>
          <a:stretch/>
        </p:blipFill>
        <p:spPr>
          <a:xfrm>
            <a:off x="7772400" y="3803500"/>
            <a:ext cx="4419600" cy="31756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10B82A8-AC34-C2AB-7458-42F6B9463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790" y="2171171"/>
            <a:ext cx="4035846" cy="763503"/>
          </a:xfrm>
        </p:spPr>
        <p:txBody>
          <a:bodyPr/>
          <a:lstStyle/>
          <a:p>
            <a:pPr algn="ctr"/>
            <a:r>
              <a:rPr lang="pt-BR" dirty="0">
                <a:solidFill>
                  <a:srgbClr val="0070C0"/>
                </a:solidFill>
                <a:latin typeface="+mn-lt"/>
              </a:rPr>
              <a:t>Nossa História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BD7DA2B7-5310-C101-EC21-B6C753351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0733" y="6255062"/>
            <a:ext cx="4035846" cy="487922"/>
          </a:xfrm>
        </p:spPr>
        <p:txBody>
          <a:bodyPr/>
          <a:lstStyle/>
          <a:p>
            <a:r>
              <a:rPr lang="pt-BR" dirty="0">
                <a:solidFill>
                  <a:srgbClr val="002060"/>
                </a:solidFill>
              </a:rPr>
              <a:t>Palestra no Facebook São Paulo</a:t>
            </a:r>
          </a:p>
        </p:txBody>
      </p:sp>
      <p:pic>
        <p:nvPicPr>
          <p:cNvPr id="6" name="Imagem 5" descr="Pessoas sentadas em frente a televisão&#10;&#10;Descrição gerada automaticamente">
            <a:extLst>
              <a:ext uri="{FF2B5EF4-FFF2-40B4-BE49-F238E27FC236}">
                <a16:creationId xmlns:a16="http://schemas.microsoft.com/office/drawing/2014/main" id="{5616C9D3-D70F-6EB9-0E86-F22309DA74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2444" y="639319"/>
            <a:ext cx="6939911" cy="5204934"/>
          </a:xfrm>
          <a:prstGeom prst="rect">
            <a:avLst/>
          </a:prstGeom>
        </p:spPr>
      </p:pic>
      <p:pic>
        <p:nvPicPr>
          <p:cNvPr id="4" name="Imagem 3" descr="Homem e mulher sorrindo posando para foto em frente a janela&#10;&#10;Descrição gerada automaticamente">
            <a:extLst>
              <a:ext uri="{FF2B5EF4-FFF2-40B4-BE49-F238E27FC236}">
                <a16:creationId xmlns:a16="http://schemas.microsoft.com/office/drawing/2014/main" id="{49D414BF-0442-8D18-4052-0D2329D0BF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971" y="3054500"/>
            <a:ext cx="4035846" cy="302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2921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5E2E7-6501-CAA0-2110-DDA2B39BC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Forma&#10;&#10;Descrição gerada automaticamente">
            <a:extLst>
              <a:ext uri="{FF2B5EF4-FFF2-40B4-BE49-F238E27FC236}">
                <a16:creationId xmlns:a16="http://schemas.microsoft.com/office/drawing/2014/main" id="{7BCDEFD0-5A10-F2F7-ED19-8551A59B0F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8681" b="38746"/>
          <a:stretch/>
        </p:blipFill>
        <p:spPr>
          <a:xfrm>
            <a:off x="0" y="-233832"/>
            <a:ext cx="2434281" cy="2631044"/>
          </a:xfrm>
          <a:prstGeom prst="rect">
            <a:avLst/>
          </a:prstGeom>
        </p:spPr>
      </p:pic>
      <p:pic>
        <p:nvPicPr>
          <p:cNvPr id="8" name="Imagem 7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A7EF9C9C-58D7-C88A-5594-59CD969971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137" t="-7011" b="1"/>
          <a:stretch/>
        </p:blipFill>
        <p:spPr>
          <a:xfrm>
            <a:off x="7772400" y="3803500"/>
            <a:ext cx="4419600" cy="31756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A0BEEF5-EC24-06B1-CB4F-3D4BF7115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0154" y="839140"/>
            <a:ext cx="4035846" cy="763503"/>
          </a:xfrm>
        </p:spPr>
        <p:txBody>
          <a:bodyPr/>
          <a:lstStyle/>
          <a:p>
            <a:pPr algn="ctr"/>
            <a:r>
              <a:rPr lang="pt-BR" dirty="0">
                <a:solidFill>
                  <a:srgbClr val="0070C0"/>
                </a:solidFill>
                <a:latin typeface="+mn-lt"/>
              </a:rPr>
              <a:t>Nossa História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9256AB6E-DE51-13DD-0E00-D82E6ADB5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0733" y="6255062"/>
            <a:ext cx="4035846" cy="487922"/>
          </a:xfrm>
        </p:spPr>
        <p:txBody>
          <a:bodyPr/>
          <a:lstStyle/>
          <a:p>
            <a:r>
              <a:rPr lang="pt-BR" dirty="0">
                <a:solidFill>
                  <a:srgbClr val="002060"/>
                </a:solidFill>
              </a:rPr>
              <a:t>Entrevistas</a:t>
            </a:r>
          </a:p>
        </p:txBody>
      </p:sp>
      <p:pic>
        <p:nvPicPr>
          <p:cNvPr id="14" name="Imagem 13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1C4822A9-4635-8540-489D-B8FB1F1FA0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75" r="2761" b="1252"/>
          <a:stretch/>
        </p:blipFill>
        <p:spPr>
          <a:xfrm>
            <a:off x="1867169" y="1942872"/>
            <a:ext cx="3849837" cy="4075988"/>
          </a:xfrm>
          <a:prstGeom prst="rect">
            <a:avLst/>
          </a:prstGeom>
        </p:spPr>
      </p:pic>
      <p:pic>
        <p:nvPicPr>
          <p:cNvPr id="19" name="Imagem 18" descr="Menino em frente a computador&#10;&#10;Descrição gerada automaticamente com confiança média">
            <a:extLst>
              <a:ext uri="{FF2B5EF4-FFF2-40B4-BE49-F238E27FC236}">
                <a16:creationId xmlns:a16="http://schemas.microsoft.com/office/drawing/2014/main" id="{5728A997-0B73-D58A-0766-DEAB669829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942872"/>
            <a:ext cx="4682169" cy="351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565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A45C6-8890-E4CA-336B-0EE7D08BC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Forma&#10;&#10;Descrição gerada automaticamente">
            <a:extLst>
              <a:ext uri="{FF2B5EF4-FFF2-40B4-BE49-F238E27FC236}">
                <a16:creationId xmlns:a16="http://schemas.microsoft.com/office/drawing/2014/main" id="{8F57DDFC-5945-030C-C5DE-FEB17723A9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8681" b="38746"/>
          <a:stretch/>
        </p:blipFill>
        <p:spPr>
          <a:xfrm>
            <a:off x="0" y="-233832"/>
            <a:ext cx="2434281" cy="2631044"/>
          </a:xfrm>
          <a:prstGeom prst="rect">
            <a:avLst/>
          </a:prstGeom>
        </p:spPr>
      </p:pic>
      <p:pic>
        <p:nvPicPr>
          <p:cNvPr id="8" name="Imagem 7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54CF24CE-C971-2633-DED2-25A07805B4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137" t="-7011" b="1"/>
          <a:stretch/>
        </p:blipFill>
        <p:spPr>
          <a:xfrm>
            <a:off x="7772400" y="3803500"/>
            <a:ext cx="4419600" cy="31756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7FCBA8D-26A7-173C-218F-D87BBAC4A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893" y="932512"/>
            <a:ext cx="4035846" cy="763503"/>
          </a:xfrm>
        </p:spPr>
        <p:txBody>
          <a:bodyPr/>
          <a:lstStyle/>
          <a:p>
            <a:pPr algn="ctr"/>
            <a:r>
              <a:rPr lang="pt-BR" dirty="0">
                <a:solidFill>
                  <a:srgbClr val="0070C0"/>
                </a:solidFill>
                <a:latin typeface="+mn-lt"/>
              </a:rPr>
              <a:t>Nossa História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75F0418D-7E35-089A-1300-4AD427C8D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0733" y="6255062"/>
            <a:ext cx="4035846" cy="487922"/>
          </a:xfrm>
        </p:spPr>
        <p:txBody>
          <a:bodyPr/>
          <a:lstStyle/>
          <a:p>
            <a:r>
              <a:rPr lang="pt-BR" dirty="0">
                <a:solidFill>
                  <a:srgbClr val="002060"/>
                </a:solidFill>
              </a:rPr>
              <a:t>Esportes</a:t>
            </a:r>
          </a:p>
        </p:txBody>
      </p:sp>
      <p:pic>
        <p:nvPicPr>
          <p:cNvPr id="10" name="Imagem 9" descr="Pessoa com camisa branca&#10;&#10;Descrição gerada automaticamente com confiança média">
            <a:extLst>
              <a:ext uri="{FF2B5EF4-FFF2-40B4-BE49-F238E27FC236}">
                <a16:creationId xmlns:a16="http://schemas.microsoft.com/office/drawing/2014/main" id="{23C2739C-DB61-8D43-A201-BC697EB345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893" y="1753765"/>
            <a:ext cx="3349578" cy="4466104"/>
          </a:xfrm>
          <a:prstGeom prst="rect">
            <a:avLst/>
          </a:prstGeom>
        </p:spPr>
      </p:pic>
      <p:pic>
        <p:nvPicPr>
          <p:cNvPr id="14" name="Imagem 13" descr="Grupo de pessoas jogando futebol em um campo&#10;&#10;Descrição gerada automaticamente">
            <a:extLst>
              <a:ext uri="{FF2B5EF4-FFF2-40B4-BE49-F238E27FC236}">
                <a16:creationId xmlns:a16="http://schemas.microsoft.com/office/drawing/2014/main" id="{B3BFF989-EE71-A87B-2701-860560B55B6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618" t="24912" r="24457" b="27380"/>
          <a:stretch/>
        </p:blipFill>
        <p:spPr>
          <a:xfrm>
            <a:off x="6051933" y="471333"/>
            <a:ext cx="3802656" cy="2781044"/>
          </a:xfrm>
          <a:prstGeom prst="rect">
            <a:avLst/>
          </a:prstGeom>
        </p:spPr>
      </p:pic>
      <p:pic>
        <p:nvPicPr>
          <p:cNvPr id="17" name="Imagem 16" descr="Uma imagem contendo pessoa, criança, menino, jovem&#10;&#10;Descrição gerada automaticamente">
            <a:extLst>
              <a:ext uri="{FF2B5EF4-FFF2-40B4-BE49-F238E27FC236}">
                <a16:creationId xmlns:a16="http://schemas.microsoft.com/office/drawing/2014/main" id="{1271DC91-F809-A2AD-A68A-130201B32F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1933" y="3367877"/>
            <a:ext cx="3802656" cy="285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11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0683A-4EB4-2BC2-39A1-AAE10DAAF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Forma&#10;&#10;Descrição gerada automaticamente">
            <a:extLst>
              <a:ext uri="{FF2B5EF4-FFF2-40B4-BE49-F238E27FC236}">
                <a16:creationId xmlns:a16="http://schemas.microsoft.com/office/drawing/2014/main" id="{21DBB78D-521F-F371-0E25-9636CE579A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8681" b="38746"/>
          <a:stretch/>
        </p:blipFill>
        <p:spPr>
          <a:xfrm>
            <a:off x="0" y="-233832"/>
            <a:ext cx="2434281" cy="2631044"/>
          </a:xfrm>
          <a:prstGeom prst="rect">
            <a:avLst/>
          </a:prstGeom>
        </p:spPr>
      </p:pic>
      <p:pic>
        <p:nvPicPr>
          <p:cNvPr id="8" name="Imagem 7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44BA48F3-9971-928F-EAC2-BA9546F3C4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137" t="-7011" b="1"/>
          <a:stretch/>
        </p:blipFill>
        <p:spPr>
          <a:xfrm>
            <a:off x="7772400" y="3803500"/>
            <a:ext cx="4419600" cy="31756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7B14B93-71A4-CECE-B662-BFB153767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1085" y="839140"/>
            <a:ext cx="4035846" cy="763503"/>
          </a:xfrm>
        </p:spPr>
        <p:txBody>
          <a:bodyPr/>
          <a:lstStyle/>
          <a:p>
            <a:pPr algn="ctr"/>
            <a:r>
              <a:rPr lang="pt-BR" dirty="0">
                <a:solidFill>
                  <a:srgbClr val="0070C0"/>
                </a:solidFill>
                <a:latin typeface="+mn-lt"/>
              </a:rPr>
              <a:t>Nossa História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B2594536-DB5E-A799-460F-9201D0F5E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0733" y="6255062"/>
            <a:ext cx="4035846" cy="487922"/>
          </a:xfrm>
        </p:spPr>
        <p:txBody>
          <a:bodyPr/>
          <a:lstStyle/>
          <a:p>
            <a:r>
              <a:rPr lang="pt-BR" dirty="0">
                <a:solidFill>
                  <a:srgbClr val="002060"/>
                </a:solidFill>
              </a:rPr>
              <a:t>2016 em Sorocaba</a:t>
            </a:r>
          </a:p>
        </p:txBody>
      </p:sp>
      <p:pic>
        <p:nvPicPr>
          <p:cNvPr id="14" name="Imagem 13" descr="Homem tirando foto de si mesmo em frente ao computador&#10;&#10;Descrição gerada automaticamente">
            <a:extLst>
              <a:ext uri="{FF2B5EF4-FFF2-40B4-BE49-F238E27FC236}">
                <a16:creationId xmlns:a16="http://schemas.microsoft.com/office/drawing/2014/main" id="{B929167C-B936-CD96-2081-E901E865A8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414" y="2292812"/>
            <a:ext cx="5645664" cy="3175686"/>
          </a:xfrm>
          <a:prstGeom prst="rect">
            <a:avLst/>
          </a:prstGeom>
        </p:spPr>
      </p:pic>
      <p:pic>
        <p:nvPicPr>
          <p:cNvPr id="17" name="Imagem 16" descr="Homem sentado em mesa de madeira&#10;&#10;Descrição gerada automaticamente">
            <a:extLst>
              <a:ext uri="{FF2B5EF4-FFF2-40B4-BE49-F238E27FC236}">
                <a16:creationId xmlns:a16="http://schemas.microsoft.com/office/drawing/2014/main" id="{A8B6903A-638A-15C3-9FF4-C5735C2E4E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278" y="527598"/>
            <a:ext cx="4221538" cy="562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972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B8FC-902C-D626-A2AC-F4EB61ED3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Forma&#10;&#10;Descrição gerada automaticamente">
            <a:extLst>
              <a:ext uri="{FF2B5EF4-FFF2-40B4-BE49-F238E27FC236}">
                <a16:creationId xmlns:a16="http://schemas.microsoft.com/office/drawing/2014/main" id="{E6B30522-B922-3E85-F082-43CA142FE1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8681" b="38746"/>
          <a:stretch/>
        </p:blipFill>
        <p:spPr>
          <a:xfrm>
            <a:off x="0" y="-233832"/>
            <a:ext cx="2434281" cy="2631044"/>
          </a:xfrm>
          <a:prstGeom prst="rect">
            <a:avLst/>
          </a:prstGeom>
        </p:spPr>
      </p:pic>
      <p:pic>
        <p:nvPicPr>
          <p:cNvPr id="8" name="Imagem 7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DA3F624A-E608-3E61-C865-76154527DE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137" t="-7011" b="1"/>
          <a:stretch/>
        </p:blipFill>
        <p:spPr>
          <a:xfrm>
            <a:off x="7772400" y="3803500"/>
            <a:ext cx="4419600" cy="31756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CC48405-C8D6-78E3-760E-B0DD7F1CB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2955" y="2078686"/>
            <a:ext cx="4035846" cy="763503"/>
          </a:xfrm>
        </p:spPr>
        <p:txBody>
          <a:bodyPr/>
          <a:lstStyle/>
          <a:p>
            <a:pPr algn="ctr"/>
            <a:r>
              <a:rPr lang="pt-BR" dirty="0">
                <a:solidFill>
                  <a:srgbClr val="0070C0"/>
                </a:solidFill>
                <a:latin typeface="+mn-lt"/>
              </a:rPr>
              <a:t>Nossa História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CD371280-ED57-62DD-FFD9-CC28C86B8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0733" y="6255062"/>
            <a:ext cx="4035846" cy="487922"/>
          </a:xfrm>
        </p:spPr>
        <p:txBody>
          <a:bodyPr/>
          <a:lstStyle/>
          <a:p>
            <a:r>
              <a:rPr lang="pt-BR" dirty="0">
                <a:solidFill>
                  <a:srgbClr val="002060"/>
                </a:solidFill>
              </a:rPr>
              <a:t>2019 e 2021 em Sorocaba</a:t>
            </a:r>
          </a:p>
        </p:txBody>
      </p:sp>
      <p:pic>
        <p:nvPicPr>
          <p:cNvPr id="10" name="Imagem 9" descr="Homem sentado em frente a computador&#10;&#10;Descrição gerada automaticamente">
            <a:extLst>
              <a:ext uri="{FF2B5EF4-FFF2-40B4-BE49-F238E27FC236}">
                <a16:creationId xmlns:a16="http://schemas.microsoft.com/office/drawing/2014/main" id="{19506ABF-F94F-644E-BC18-9F23468907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573" y="3054499"/>
            <a:ext cx="4920407" cy="2719900"/>
          </a:xfrm>
          <a:prstGeom prst="rect">
            <a:avLst/>
          </a:prstGeom>
        </p:spPr>
      </p:pic>
      <p:pic>
        <p:nvPicPr>
          <p:cNvPr id="4" name="Imagem 3" descr="Uma imagem contendo chão, no interior, teto, quarto&#10;&#10;Descrição gerada automaticamente">
            <a:extLst>
              <a:ext uri="{FF2B5EF4-FFF2-40B4-BE49-F238E27FC236}">
                <a16:creationId xmlns:a16="http://schemas.microsoft.com/office/drawing/2014/main" id="{DF1BBA93-68F1-E5C4-AFB3-144610C48E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1313" y="264478"/>
            <a:ext cx="5910549" cy="591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822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7" descr="Uma imagem contendo Forma&#10;&#10;Descrição gerada automaticamente">
            <a:extLst>
              <a:ext uri="{FF2B5EF4-FFF2-40B4-BE49-F238E27FC236}">
                <a16:creationId xmlns:a16="http://schemas.microsoft.com/office/drawing/2014/main" id="{01E7A5C0-32D1-914D-0DF4-DBFA502CB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99143" y="2157984"/>
            <a:ext cx="13712328" cy="5235617"/>
          </a:xfrm>
          <a:prstGeom prst="rect">
            <a:avLst/>
          </a:prstGeom>
        </p:spPr>
      </p:pic>
      <p:sp>
        <p:nvSpPr>
          <p:cNvPr id="14" name="Título 13">
            <a:extLst>
              <a:ext uri="{FF2B5EF4-FFF2-40B4-BE49-F238E27FC236}">
                <a16:creationId xmlns:a16="http://schemas.microsoft.com/office/drawing/2014/main" id="{0EAE76B6-F3E4-D72B-D6BA-F8C3D776E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745" y="676380"/>
            <a:ext cx="9088140" cy="1265928"/>
          </a:xfrm>
        </p:spPr>
        <p:txBody>
          <a:bodyPr/>
          <a:lstStyle/>
          <a:p>
            <a:r>
              <a:rPr lang="pt-BR" b="1" dirty="0">
                <a:solidFill>
                  <a:srgbClr val="0070C0"/>
                </a:solidFill>
                <a:latin typeface="+mn-lt"/>
              </a:rPr>
              <a:t>Missão</a:t>
            </a:r>
          </a:p>
        </p:txBody>
      </p:sp>
      <p:sp>
        <p:nvSpPr>
          <p:cNvPr id="15" name="Espaço Reservado para Conteúdo 14">
            <a:extLst>
              <a:ext uri="{FF2B5EF4-FFF2-40B4-BE49-F238E27FC236}">
                <a16:creationId xmlns:a16="http://schemas.microsoft.com/office/drawing/2014/main" id="{2E97E0B3-3DC1-CC68-95B4-8B6D36731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7745" y="2189713"/>
            <a:ext cx="9136509" cy="3903819"/>
          </a:xfrm>
        </p:spPr>
        <p:txBody>
          <a:bodyPr/>
          <a:lstStyle/>
          <a:p>
            <a:pPr marL="0" indent="0">
              <a:buNone/>
            </a:pPr>
            <a:r>
              <a:rPr lang="pt-BR" sz="2400" dirty="0">
                <a:solidFill>
                  <a:srgbClr val="002060"/>
                </a:solidFill>
              </a:rPr>
              <a:t>Nossa missão é capacitar empreendedores e negócios digitais a escalarem suas operações, por meio de estratégias avançadas de geração de leads, fornecendo soluções inovadoras e acessíveis que conectem empresas aos seus clientes ideais, impulsionando o crescimento e a sustentabilidade em um ambiente digital dinâmico.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208464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85F86-C871-DBB3-9D08-027F6472B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7" descr="Uma imagem contendo Forma&#10;&#10;Descrição gerada automaticamente">
            <a:extLst>
              <a:ext uri="{FF2B5EF4-FFF2-40B4-BE49-F238E27FC236}">
                <a16:creationId xmlns:a16="http://schemas.microsoft.com/office/drawing/2014/main" id="{1F99A46D-40DD-5FFD-D52E-8912E97DD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99143" y="2157984"/>
            <a:ext cx="13712328" cy="5235617"/>
          </a:xfrm>
          <a:prstGeom prst="rect">
            <a:avLst/>
          </a:prstGeom>
        </p:spPr>
      </p:pic>
      <p:sp>
        <p:nvSpPr>
          <p:cNvPr id="14" name="Título 13">
            <a:extLst>
              <a:ext uri="{FF2B5EF4-FFF2-40B4-BE49-F238E27FC236}">
                <a16:creationId xmlns:a16="http://schemas.microsoft.com/office/drawing/2014/main" id="{ED57BA72-730E-9245-68C4-E5CF980D1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745" y="1225005"/>
            <a:ext cx="9088140" cy="1265928"/>
          </a:xfrm>
        </p:spPr>
        <p:txBody>
          <a:bodyPr/>
          <a:lstStyle/>
          <a:p>
            <a:r>
              <a:rPr lang="pt-BR" b="1" dirty="0">
                <a:solidFill>
                  <a:srgbClr val="0070C0"/>
                </a:solidFill>
                <a:latin typeface="+mn-lt"/>
              </a:rPr>
              <a:t>Visão</a:t>
            </a:r>
          </a:p>
        </p:txBody>
      </p:sp>
      <p:sp>
        <p:nvSpPr>
          <p:cNvPr id="15" name="Espaço Reservado para Conteúdo 14">
            <a:extLst>
              <a:ext uri="{FF2B5EF4-FFF2-40B4-BE49-F238E27FC236}">
                <a16:creationId xmlns:a16="http://schemas.microsoft.com/office/drawing/2014/main" id="{96B6EDC0-05FD-8395-0289-63D97764A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7745" y="2823882"/>
            <a:ext cx="9136509" cy="3903819"/>
          </a:xfrm>
        </p:spPr>
        <p:txBody>
          <a:bodyPr/>
          <a:lstStyle/>
          <a:p>
            <a:pPr marL="0" indent="0">
              <a:buNone/>
            </a:pPr>
            <a:r>
              <a:rPr lang="pt-BR" sz="2400" dirty="0">
                <a:solidFill>
                  <a:srgbClr val="002060"/>
                </a:solidFill>
              </a:rPr>
              <a:t>Ser a principal referência em franquias digitais para geração de leads no Brasil, reconhecida pela excelência no suporte a franqueados e pela capacidade de transformar negócios através de soluções digitais inteligentes e orientadas por resultados.</a:t>
            </a:r>
          </a:p>
          <a:p>
            <a:pPr marL="0" indent="0">
              <a:buNone/>
            </a:pPr>
            <a:endParaRPr lang="pt-BR" sz="2400" dirty="0">
              <a:solidFill>
                <a:srgbClr val="002060"/>
              </a:solidFill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975593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C0AA4-50A9-3DC8-9346-18F27A773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7" descr="Uma imagem contendo Forma&#10;&#10;Descrição gerada automaticamente">
            <a:extLst>
              <a:ext uri="{FF2B5EF4-FFF2-40B4-BE49-F238E27FC236}">
                <a16:creationId xmlns:a16="http://schemas.microsoft.com/office/drawing/2014/main" id="{B128F2BA-A686-5282-565C-748F6B78E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99143" y="2157984"/>
            <a:ext cx="13712328" cy="5235617"/>
          </a:xfrm>
          <a:prstGeom prst="rect">
            <a:avLst/>
          </a:prstGeom>
        </p:spPr>
      </p:pic>
      <p:sp>
        <p:nvSpPr>
          <p:cNvPr id="14" name="Título 13">
            <a:extLst>
              <a:ext uri="{FF2B5EF4-FFF2-40B4-BE49-F238E27FC236}">
                <a16:creationId xmlns:a16="http://schemas.microsoft.com/office/drawing/2014/main" id="{EA29513B-DC70-2626-8529-E4785E290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745" y="131504"/>
            <a:ext cx="9088140" cy="1265928"/>
          </a:xfrm>
        </p:spPr>
        <p:txBody>
          <a:bodyPr/>
          <a:lstStyle/>
          <a:p>
            <a:r>
              <a:rPr lang="pt-BR" b="1" dirty="0">
                <a:solidFill>
                  <a:srgbClr val="0070C0"/>
                </a:solidFill>
                <a:latin typeface="+mn-lt"/>
              </a:rPr>
              <a:t>Valores</a:t>
            </a:r>
          </a:p>
        </p:txBody>
      </p:sp>
      <p:sp>
        <p:nvSpPr>
          <p:cNvPr id="15" name="Espaço Reservado para Conteúdo 14">
            <a:extLst>
              <a:ext uri="{FF2B5EF4-FFF2-40B4-BE49-F238E27FC236}">
                <a16:creationId xmlns:a16="http://schemas.microsoft.com/office/drawing/2014/main" id="{FA30D472-4C5B-506F-1572-E96B047A0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7745" y="1693954"/>
            <a:ext cx="9136509" cy="3903819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rgbClr val="002060"/>
                </a:solidFill>
              </a:rPr>
              <a:t>Inovação Contínua: </a:t>
            </a:r>
            <a:r>
              <a:rPr lang="pt-BR" dirty="0">
                <a:solidFill>
                  <a:srgbClr val="002060"/>
                </a:solidFill>
              </a:rPr>
              <a:t>Estamos comprometidos em trazer as melhores e mais recentes ferramentas de marketing digital, sempre buscando novas formas de gerar valor para nossos franqueados e clientes.</a:t>
            </a:r>
          </a:p>
          <a:p>
            <a:r>
              <a:rPr lang="pt-BR" b="1" dirty="0">
                <a:solidFill>
                  <a:srgbClr val="002060"/>
                </a:solidFill>
              </a:rPr>
              <a:t>Parceria e Colaboração: </a:t>
            </a:r>
            <a:r>
              <a:rPr lang="pt-BR" dirty="0">
                <a:solidFill>
                  <a:srgbClr val="002060"/>
                </a:solidFill>
              </a:rPr>
              <a:t>Acreditamos no poder da comunidade e do trabalho em conjunto, oferecendo suporte contínuo e valorizando a troca de conhecimento e experiências entre nossos franqueados.</a:t>
            </a:r>
          </a:p>
          <a:p>
            <a:r>
              <a:rPr lang="pt-BR" b="1" dirty="0">
                <a:solidFill>
                  <a:srgbClr val="002060"/>
                </a:solidFill>
              </a:rPr>
              <a:t>Ética e Transparência: </a:t>
            </a:r>
            <a:r>
              <a:rPr lang="pt-BR" dirty="0">
                <a:solidFill>
                  <a:srgbClr val="002060"/>
                </a:solidFill>
              </a:rPr>
              <a:t>Operamos com integridade em todas as nossas relações, fornecendo informações claras e honestas sobre nossos processos e resultados.</a:t>
            </a:r>
          </a:p>
          <a:p>
            <a:r>
              <a:rPr lang="pt-BR" b="1" dirty="0">
                <a:solidFill>
                  <a:srgbClr val="002060"/>
                </a:solidFill>
              </a:rPr>
              <a:t>Foco no Sucesso do Cliente: </a:t>
            </a:r>
            <a:r>
              <a:rPr lang="pt-BR" dirty="0">
                <a:solidFill>
                  <a:srgbClr val="002060"/>
                </a:solidFill>
              </a:rPr>
              <a:t>Nosso sucesso é diretamente vinculado ao sucesso dos nossos franqueados e clientes, por isso colocamos suas necessidades no centro de tudo o que fazemos.</a:t>
            </a:r>
          </a:p>
          <a:p>
            <a:r>
              <a:rPr lang="pt-BR" b="1" dirty="0">
                <a:solidFill>
                  <a:srgbClr val="002060"/>
                </a:solidFill>
              </a:rPr>
              <a:t>Desenvolvimento Pessoal e Profissional: </a:t>
            </a:r>
            <a:r>
              <a:rPr lang="pt-BR" dirty="0">
                <a:solidFill>
                  <a:srgbClr val="002060"/>
                </a:solidFill>
              </a:rPr>
              <a:t>Apoiamos o crescimento e o desenvolvimento de nossos franqueados e colaboradores, investindo em capacitação, educação e aprimoramento contínuo.</a:t>
            </a:r>
          </a:p>
        </p:txBody>
      </p:sp>
    </p:spTree>
    <p:extLst>
      <p:ext uri="{BB962C8B-B14F-4D97-AF65-F5344CB8AC3E}">
        <p14:creationId xmlns:p14="http://schemas.microsoft.com/office/powerpoint/2010/main" val="378692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27B450C1-FB75-E51E-AA83-A65B4EE3FD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738" t="37858"/>
          <a:stretch/>
        </p:blipFill>
        <p:spPr>
          <a:xfrm flipV="1">
            <a:off x="9144000" y="0"/>
            <a:ext cx="3048000" cy="2476803"/>
          </a:xfrm>
          <a:prstGeom prst="rect">
            <a:avLst/>
          </a:prstGeom>
        </p:spPr>
      </p:pic>
      <p:pic>
        <p:nvPicPr>
          <p:cNvPr id="7" name="Imagem 6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DCEC68FA-0146-3079-A55A-0B01791382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3690" r="36145"/>
          <a:stretch/>
        </p:blipFill>
        <p:spPr>
          <a:xfrm>
            <a:off x="-1519387" y="4239510"/>
            <a:ext cx="7537622" cy="298862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46C3A1F-1287-FED3-70D8-779B647F0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0070C0"/>
                </a:solidFill>
                <a:latin typeface="+mn-lt"/>
              </a:rPr>
              <a:t>Modelo de Negócio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164523B-EF79-E7ED-F7E0-4F414A52E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2000" dirty="0">
                <a:solidFill>
                  <a:srgbClr val="002060"/>
                </a:solidFill>
              </a:rPr>
              <a:t>O Modelo de Negócio é baseado em uma relação comercial colaborativa, por um lado o franqueado sede a sua experiência comercial, para ser o elo de ligação entre o mercado, que necessita de um alto fluxo de leads, para conversão.</a:t>
            </a:r>
          </a:p>
          <a:p>
            <a:pPr marL="0" indent="0">
              <a:buNone/>
            </a:pPr>
            <a:r>
              <a:rPr lang="pt-BR" sz="2000" dirty="0">
                <a:solidFill>
                  <a:srgbClr val="002060"/>
                </a:solidFill>
              </a:rPr>
              <a:t>A</a:t>
            </a:r>
            <a:r>
              <a:rPr lang="pt-BR" sz="1900" b="1" dirty="0">
                <a:solidFill>
                  <a:srgbClr val="FF9300"/>
                </a:solidFill>
              </a:rPr>
              <a:t> TOPLead</a:t>
            </a:r>
            <a:r>
              <a:rPr lang="pt-BR" sz="2000" b="1" dirty="0">
                <a:solidFill>
                  <a:srgbClr val="0070C0"/>
                </a:solidFill>
              </a:rPr>
              <a:t> </a:t>
            </a:r>
            <a:r>
              <a:rPr lang="pt-BR" sz="2000" dirty="0">
                <a:solidFill>
                  <a:srgbClr val="002060"/>
                </a:solidFill>
              </a:rPr>
              <a:t>por sua vez, dará todo o apoio no processo de criação de campanhas, extração de leads, fluxo de envio e controle geracional, pós-venda, pagamento de comissões, treinamento contínuo e network para que o franqueado, mesmo não tendo nenhum conhecimento prévio do mercado digital, possa atuar na área, como um ‘expert’, majorando assim, a sua real função de agente facilitador no processo de vendas.</a:t>
            </a:r>
          </a:p>
          <a:p>
            <a:pPr marL="0" indent="0">
              <a:buNone/>
            </a:pPr>
            <a:r>
              <a:rPr lang="pt-BR" sz="2000" dirty="0">
                <a:solidFill>
                  <a:srgbClr val="002060"/>
                </a:solidFill>
              </a:rPr>
              <a:t>Serão fornecidos Leads, potenciais clientes que a franqueadora gerar como demanda, sem custo adicional para o franqueado.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373470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033CC-7F25-F9A9-A6ED-AFFFC34E2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Forma&#10;&#10;Descrição gerada automaticamente">
            <a:extLst>
              <a:ext uri="{FF2B5EF4-FFF2-40B4-BE49-F238E27FC236}">
                <a16:creationId xmlns:a16="http://schemas.microsoft.com/office/drawing/2014/main" id="{636269B1-EDB1-B7CE-8DBC-BCB9E70264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8681" b="38746"/>
          <a:stretch/>
        </p:blipFill>
        <p:spPr>
          <a:xfrm>
            <a:off x="0" y="-233832"/>
            <a:ext cx="2434281" cy="2631044"/>
          </a:xfrm>
          <a:prstGeom prst="rect">
            <a:avLst/>
          </a:prstGeom>
        </p:spPr>
      </p:pic>
      <p:pic>
        <p:nvPicPr>
          <p:cNvPr id="8" name="Imagem 7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D8D051E-2814-CD92-D156-955D3B4DA8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137" t="-7011" b="1"/>
          <a:stretch/>
        </p:blipFill>
        <p:spPr>
          <a:xfrm>
            <a:off x="7772400" y="3803500"/>
            <a:ext cx="4419600" cy="31756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3B5EC80-00A0-582C-7DFE-77AF5B443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8077" y="1291011"/>
            <a:ext cx="4035846" cy="763503"/>
          </a:xfrm>
        </p:spPr>
        <p:txBody>
          <a:bodyPr/>
          <a:lstStyle/>
          <a:p>
            <a:pPr algn="ctr"/>
            <a:r>
              <a:rPr lang="pt-BR" dirty="0">
                <a:solidFill>
                  <a:srgbClr val="0070C0"/>
                </a:solidFill>
                <a:latin typeface="+mn-lt"/>
              </a:rPr>
              <a:t>BENEFÍCIOS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BA821DC0-29AD-AB83-EA87-B0C23443C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1690" y="2171597"/>
            <a:ext cx="5248620" cy="3748548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002060"/>
                </a:solidFill>
              </a:rPr>
              <a:t>Produto de Alta Procura, com o crescimento recente de 82% no período pós pandemia.</a:t>
            </a:r>
          </a:p>
          <a:p>
            <a:r>
              <a:rPr lang="pt-BR" dirty="0">
                <a:solidFill>
                  <a:srgbClr val="002060"/>
                </a:solidFill>
              </a:rPr>
              <a:t>Sem necessidade de conhecimento no MKT Digital</a:t>
            </a:r>
          </a:p>
          <a:p>
            <a:r>
              <a:rPr lang="pt-BR" dirty="0">
                <a:solidFill>
                  <a:srgbClr val="002060"/>
                </a:solidFill>
              </a:rPr>
              <a:t>Representar uma marca já validade desde 2014</a:t>
            </a:r>
          </a:p>
          <a:p>
            <a:r>
              <a:rPr lang="pt-BR" dirty="0">
                <a:solidFill>
                  <a:srgbClr val="002060"/>
                </a:solidFill>
              </a:rPr>
              <a:t>Recebimento de Leads</a:t>
            </a:r>
          </a:p>
          <a:p>
            <a:r>
              <a:rPr lang="pt-BR" dirty="0">
                <a:solidFill>
                  <a:srgbClr val="002060"/>
                </a:solidFill>
              </a:rPr>
              <a:t>Suporte 24horas</a:t>
            </a:r>
          </a:p>
          <a:p>
            <a:r>
              <a:rPr lang="pt-BR" dirty="0">
                <a:solidFill>
                  <a:srgbClr val="002060"/>
                </a:solidFill>
              </a:rPr>
              <a:t>Recebimento de 15 a 30% em comissão	</a:t>
            </a:r>
          </a:p>
          <a:p>
            <a:pPr lvl="1"/>
            <a:r>
              <a:rPr lang="pt-BR" dirty="0">
                <a:solidFill>
                  <a:srgbClr val="002060"/>
                </a:solidFill>
              </a:rPr>
              <a:t>Pix em 48hs</a:t>
            </a:r>
          </a:p>
          <a:p>
            <a:pPr lvl="1"/>
            <a:r>
              <a:rPr lang="pt-BR" dirty="0">
                <a:solidFill>
                  <a:srgbClr val="002060"/>
                </a:solidFill>
              </a:rPr>
              <a:t>CC em 14 dias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344791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1E355-0A69-34DF-5133-FEF5CD810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7" descr="Uma imagem contendo Forma&#10;&#10;Descrição gerada automaticamente">
            <a:extLst>
              <a:ext uri="{FF2B5EF4-FFF2-40B4-BE49-F238E27FC236}">
                <a16:creationId xmlns:a16="http://schemas.microsoft.com/office/drawing/2014/main" id="{0BC27507-EF9D-C127-8321-94DDB92D9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0328" y="1948663"/>
            <a:ext cx="13712328" cy="5235617"/>
          </a:xfrm>
          <a:prstGeom prst="rect">
            <a:avLst/>
          </a:prstGeom>
        </p:spPr>
      </p:pic>
      <p:sp>
        <p:nvSpPr>
          <p:cNvPr id="14" name="Título 13">
            <a:extLst>
              <a:ext uri="{FF2B5EF4-FFF2-40B4-BE49-F238E27FC236}">
                <a16:creationId xmlns:a16="http://schemas.microsoft.com/office/drawing/2014/main" id="{0603FEDE-B94D-1F1C-CA41-5EB8B07D8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0070C0"/>
                </a:solidFill>
                <a:latin typeface="+mn-lt"/>
              </a:rPr>
              <a:t>PRODUTOS E SERVIÇOS</a:t>
            </a:r>
          </a:p>
        </p:txBody>
      </p:sp>
      <p:sp>
        <p:nvSpPr>
          <p:cNvPr id="15" name="Espaço Reservado para Conteúdo 14">
            <a:extLst>
              <a:ext uri="{FF2B5EF4-FFF2-40B4-BE49-F238E27FC236}">
                <a16:creationId xmlns:a16="http://schemas.microsoft.com/office/drawing/2014/main" id="{2B04864D-CD37-C872-A729-0192304C27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sz="2400" dirty="0">
                <a:solidFill>
                  <a:srgbClr val="002060"/>
                </a:solidFill>
              </a:rPr>
              <a:t>Vendemos </a:t>
            </a:r>
            <a:r>
              <a:rPr lang="pt-BR" sz="2400" b="1" dirty="0">
                <a:solidFill>
                  <a:srgbClr val="FF9300"/>
                </a:solidFill>
              </a:rPr>
              <a:t>Leads</a:t>
            </a:r>
            <a:r>
              <a:rPr lang="pt-BR" sz="2400" dirty="0">
                <a:solidFill>
                  <a:srgbClr val="002060"/>
                </a:solidFill>
              </a:rPr>
              <a:t> qualificados para produtos e serviços</a:t>
            </a:r>
            <a:br>
              <a:rPr lang="pt-BR" sz="2400" dirty="0">
                <a:solidFill>
                  <a:srgbClr val="002060"/>
                </a:solidFill>
              </a:rPr>
            </a:br>
            <a:r>
              <a:rPr lang="pt-BR" sz="2400" dirty="0">
                <a:solidFill>
                  <a:srgbClr val="002060"/>
                </a:solidFill>
              </a:rPr>
              <a:t>Geramos mais de 1bi de Leads</a:t>
            </a:r>
          </a:p>
          <a:p>
            <a:pPr marL="0" indent="0">
              <a:buNone/>
            </a:pPr>
            <a:r>
              <a:rPr lang="pt-BR" sz="2400" b="1" dirty="0">
                <a:solidFill>
                  <a:srgbClr val="002060"/>
                </a:solidFill>
              </a:rPr>
              <a:t>O que é Lead?</a:t>
            </a:r>
          </a:p>
          <a:p>
            <a:r>
              <a:rPr lang="pt-BR" dirty="0">
                <a:solidFill>
                  <a:srgbClr val="002060"/>
                </a:solidFill>
              </a:rPr>
              <a:t>Cadastro do cliente prestes a comprar</a:t>
            </a:r>
          </a:p>
          <a:p>
            <a:pPr algn="l"/>
            <a:r>
              <a:rPr lang="pt-BR" dirty="0">
                <a:solidFill>
                  <a:srgbClr val="002060"/>
                </a:solidFill>
              </a:rPr>
              <a:t>Lead é o ouro das vendas!</a:t>
            </a:r>
          </a:p>
          <a:p>
            <a:pPr algn="l"/>
            <a:r>
              <a:rPr lang="pt-BR" dirty="0">
                <a:solidFill>
                  <a:srgbClr val="002060"/>
                </a:solidFill>
              </a:rPr>
              <a:t>Algo que todo mundo procura, pois este cliente que foi captado e qualificado nos meios digitais.</a:t>
            </a:r>
          </a:p>
          <a:p>
            <a:pPr algn="l"/>
            <a:r>
              <a:rPr lang="pt-BR" dirty="0">
                <a:solidFill>
                  <a:srgbClr val="002060"/>
                </a:solidFill>
              </a:rPr>
              <a:t>Já é meio caminho andado para venda.</a:t>
            </a:r>
          </a:p>
          <a:p>
            <a:pPr algn="l"/>
            <a:r>
              <a:rPr lang="pt-BR" dirty="0">
                <a:solidFill>
                  <a:srgbClr val="002060"/>
                </a:solidFill>
              </a:rPr>
              <a:t>Fim do Porta-a-porta.</a:t>
            </a:r>
          </a:p>
          <a:p>
            <a:pPr algn="l"/>
            <a:r>
              <a:rPr lang="pt-BR" dirty="0">
                <a:solidFill>
                  <a:srgbClr val="002060"/>
                </a:solidFill>
              </a:rPr>
              <a:t>Cada cadastro é um provável cliente. Os dados de cada cadastro são (Nome, E-mail, </a:t>
            </a:r>
            <a:r>
              <a:rPr lang="pt-BR" dirty="0" err="1">
                <a:solidFill>
                  <a:srgbClr val="002060"/>
                </a:solidFill>
              </a:rPr>
              <a:t>Tel</a:t>
            </a:r>
            <a:r>
              <a:rPr lang="pt-BR" dirty="0">
                <a:solidFill>
                  <a:srgbClr val="002060"/>
                </a:solidFill>
              </a:rPr>
              <a:t> e WhatsApp) e campos especiais.</a:t>
            </a:r>
          </a:p>
        </p:txBody>
      </p:sp>
    </p:spTree>
    <p:extLst>
      <p:ext uri="{BB962C8B-B14F-4D97-AF65-F5344CB8AC3E}">
        <p14:creationId xmlns:p14="http://schemas.microsoft.com/office/powerpoint/2010/main" val="2684703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23AA3-7129-669D-9412-BC89A7E71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Forma&#10;&#10;Descrição gerada automaticamente">
            <a:extLst>
              <a:ext uri="{FF2B5EF4-FFF2-40B4-BE49-F238E27FC236}">
                <a16:creationId xmlns:a16="http://schemas.microsoft.com/office/drawing/2014/main" id="{1343A5E5-BDBE-D35B-0895-DCC40B6301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8681" b="38746"/>
          <a:stretch/>
        </p:blipFill>
        <p:spPr>
          <a:xfrm>
            <a:off x="0" y="-233832"/>
            <a:ext cx="2434281" cy="2631044"/>
          </a:xfrm>
          <a:prstGeom prst="rect">
            <a:avLst/>
          </a:prstGeom>
        </p:spPr>
      </p:pic>
      <p:pic>
        <p:nvPicPr>
          <p:cNvPr id="8" name="Imagem 7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B28F11E6-42E7-C5D1-1A7C-01089CFCBF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137" t="-7011" b="1"/>
          <a:stretch/>
        </p:blipFill>
        <p:spPr>
          <a:xfrm>
            <a:off x="7772400" y="3803500"/>
            <a:ext cx="4419600" cy="31756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EF24A15-B960-9290-5E8A-AB653AC62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0070C0"/>
                </a:solidFill>
                <a:latin typeface="+mn-lt"/>
              </a:rPr>
              <a:t>SEGMENTOS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F6AB976E-A251-15C1-C4DC-7A303AEDFB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72745" y="2251966"/>
            <a:ext cx="3000466" cy="4017787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002060"/>
                </a:solidFill>
              </a:rPr>
              <a:t>Consórcio</a:t>
            </a:r>
          </a:p>
          <a:p>
            <a:r>
              <a:rPr lang="pt-BR" dirty="0">
                <a:solidFill>
                  <a:srgbClr val="002060"/>
                </a:solidFill>
              </a:rPr>
              <a:t>Imóvel MCMV</a:t>
            </a:r>
          </a:p>
          <a:p>
            <a:r>
              <a:rPr lang="pt-BR" dirty="0">
                <a:solidFill>
                  <a:srgbClr val="002060"/>
                </a:solidFill>
              </a:rPr>
              <a:t>Plano de Saúde – Adesão</a:t>
            </a:r>
          </a:p>
          <a:p>
            <a:r>
              <a:rPr lang="pt-BR" dirty="0">
                <a:solidFill>
                  <a:srgbClr val="002060"/>
                </a:solidFill>
              </a:rPr>
              <a:t>Plano de Saúde – Individual</a:t>
            </a:r>
          </a:p>
          <a:p>
            <a:r>
              <a:rPr lang="pt-BR" dirty="0">
                <a:solidFill>
                  <a:srgbClr val="002060"/>
                </a:solidFill>
              </a:rPr>
              <a:t>Plano de Saúde – PME</a:t>
            </a:r>
          </a:p>
          <a:p>
            <a:r>
              <a:rPr lang="pt-BR" dirty="0">
                <a:solidFill>
                  <a:srgbClr val="002060"/>
                </a:solidFill>
              </a:rPr>
              <a:t>Proteção Veicular</a:t>
            </a:r>
          </a:p>
          <a:p>
            <a:r>
              <a:rPr lang="pt-BR" dirty="0">
                <a:solidFill>
                  <a:srgbClr val="002060"/>
                </a:solidFill>
              </a:rPr>
              <a:t>Seguro Auto</a:t>
            </a:r>
          </a:p>
          <a:p>
            <a:r>
              <a:rPr lang="pt-BR" dirty="0">
                <a:solidFill>
                  <a:srgbClr val="002060"/>
                </a:solidFill>
              </a:rPr>
              <a:t>Seguro de Vida</a:t>
            </a:r>
          </a:p>
          <a:p>
            <a:endParaRPr lang="pt-BR" dirty="0">
              <a:solidFill>
                <a:srgbClr val="002060"/>
              </a:solidFill>
            </a:endParaRPr>
          </a:p>
          <a:p>
            <a:endParaRPr lang="pt-BR" dirty="0"/>
          </a:p>
        </p:txBody>
      </p:sp>
      <p:sp>
        <p:nvSpPr>
          <p:cNvPr id="9" name="Espaço Reservado para Conteúdo 10">
            <a:extLst>
              <a:ext uri="{FF2B5EF4-FFF2-40B4-BE49-F238E27FC236}">
                <a16:creationId xmlns:a16="http://schemas.microsoft.com/office/drawing/2014/main" id="{9C940E4A-BB44-FA8F-CB31-2B95EDF35981}"/>
              </a:ext>
            </a:extLst>
          </p:cNvPr>
          <p:cNvSpPr txBox="1">
            <a:spLocks/>
          </p:cNvSpPr>
          <p:nvPr/>
        </p:nvSpPr>
        <p:spPr>
          <a:xfrm>
            <a:off x="4873211" y="2251968"/>
            <a:ext cx="3000466" cy="4017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solidFill>
                  <a:srgbClr val="002060"/>
                </a:solidFill>
              </a:rPr>
              <a:t>Ensino Presencial</a:t>
            </a:r>
          </a:p>
          <a:p>
            <a:r>
              <a:rPr lang="pt-BR" dirty="0">
                <a:solidFill>
                  <a:srgbClr val="002060"/>
                </a:solidFill>
              </a:rPr>
              <a:t>Ensino </a:t>
            </a:r>
            <a:r>
              <a:rPr lang="pt-BR" dirty="0" err="1">
                <a:solidFill>
                  <a:srgbClr val="002060"/>
                </a:solidFill>
              </a:rPr>
              <a:t>EaD</a:t>
            </a:r>
            <a:endParaRPr lang="pt-BR" dirty="0">
              <a:solidFill>
                <a:srgbClr val="002060"/>
              </a:solidFill>
            </a:endParaRPr>
          </a:p>
          <a:p>
            <a:r>
              <a:rPr lang="pt-BR" dirty="0">
                <a:solidFill>
                  <a:srgbClr val="002060"/>
                </a:solidFill>
              </a:rPr>
              <a:t>Alunos de Intercâmbio</a:t>
            </a:r>
          </a:p>
          <a:p>
            <a:r>
              <a:rPr lang="pt-BR" dirty="0">
                <a:solidFill>
                  <a:srgbClr val="002060"/>
                </a:solidFill>
              </a:rPr>
              <a:t>Regularização de CNH</a:t>
            </a:r>
          </a:p>
          <a:p>
            <a:r>
              <a:rPr lang="pt-BR" dirty="0">
                <a:solidFill>
                  <a:srgbClr val="002060"/>
                </a:solidFill>
              </a:rPr>
              <a:t>Consignado</a:t>
            </a:r>
          </a:p>
          <a:p>
            <a:r>
              <a:rPr lang="pt-BR" dirty="0">
                <a:solidFill>
                  <a:srgbClr val="002060"/>
                </a:solidFill>
              </a:rPr>
              <a:t>Telecom – PJ</a:t>
            </a:r>
          </a:p>
          <a:p>
            <a:r>
              <a:rPr lang="pt-BR" dirty="0">
                <a:solidFill>
                  <a:srgbClr val="002060"/>
                </a:solidFill>
              </a:rPr>
              <a:t>Telecom – PF</a:t>
            </a:r>
          </a:p>
          <a:p>
            <a:r>
              <a:rPr lang="pt-BR" dirty="0">
                <a:solidFill>
                  <a:srgbClr val="002060"/>
                </a:solidFill>
              </a:rPr>
              <a:t>Certificado Digital</a:t>
            </a:r>
          </a:p>
        </p:txBody>
      </p:sp>
      <p:sp>
        <p:nvSpPr>
          <p:cNvPr id="10" name="Espaço Reservado para Conteúdo 10">
            <a:extLst>
              <a:ext uri="{FF2B5EF4-FFF2-40B4-BE49-F238E27FC236}">
                <a16:creationId xmlns:a16="http://schemas.microsoft.com/office/drawing/2014/main" id="{0C7A2001-A398-C0D5-27DF-EE90E667C591}"/>
              </a:ext>
            </a:extLst>
          </p:cNvPr>
          <p:cNvSpPr txBox="1">
            <a:spLocks/>
          </p:cNvSpPr>
          <p:nvPr/>
        </p:nvSpPr>
        <p:spPr>
          <a:xfrm>
            <a:off x="7873677" y="2251967"/>
            <a:ext cx="3000466" cy="4017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solidFill>
                  <a:srgbClr val="002060"/>
                </a:solidFill>
              </a:rPr>
              <a:t>Advocacia</a:t>
            </a:r>
          </a:p>
          <a:p>
            <a:r>
              <a:rPr lang="pt-BR" dirty="0">
                <a:solidFill>
                  <a:srgbClr val="002060"/>
                </a:solidFill>
              </a:rPr>
              <a:t>Negócios Locais</a:t>
            </a:r>
          </a:p>
          <a:p>
            <a:r>
              <a:rPr lang="pt-BR" dirty="0">
                <a:solidFill>
                  <a:srgbClr val="002060"/>
                </a:solidFill>
              </a:rPr>
              <a:t>Clínicas Odontológicas</a:t>
            </a:r>
          </a:p>
          <a:p>
            <a:r>
              <a:rPr lang="pt-BR" dirty="0">
                <a:solidFill>
                  <a:srgbClr val="002060"/>
                </a:solidFill>
              </a:rPr>
              <a:t>Clínica de Estética</a:t>
            </a:r>
          </a:p>
          <a:p>
            <a:r>
              <a:rPr lang="pt-BR" dirty="0">
                <a:solidFill>
                  <a:srgbClr val="002060"/>
                </a:solidFill>
              </a:rPr>
              <a:t>Clínica de Saúde Mental</a:t>
            </a:r>
          </a:p>
          <a:p>
            <a:r>
              <a:rPr lang="pt-BR" dirty="0">
                <a:solidFill>
                  <a:srgbClr val="002060"/>
                </a:solidFill>
              </a:rPr>
              <a:t>Franquias</a:t>
            </a:r>
          </a:p>
          <a:p>
            <a:r>
              <a:rPr lang="pt-BR" dirty="0">
                <a:solidFill>
                  <a:srgbClr val="002060"/>
                </a:solidFill>
              </a:rPr>
              <a:t>Contabilidade</a:t>
            </a:r>
          </a:p>
          <a:p>
            <a:r>
              <a:rPr lang="pt-BR" dirty="0">
                <a:solidFill>
                  <a:srgbClr val="002060"/>
                </a:solidFill>
              </a:rPr>
              <a:t>Projetos Especiais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67297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17322C-DD48-ED2F-3B65-02A9A8E22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488" y="823410"/>
            <a:ext cx="10449784" cy="697402"/>
          </a:xfrm>
        </p:spPr>
        <p:txBody>
          <a:bodyPr/>
          <a:lstStyle/>
          <a:p>
            <a:pPr algn="ctr"/>
            <a:r>
              <a:rPr lang="pt-BR" b="1" dirty="0">
                <a:solidFill>
                  <a:srgbClr val="00B0F0"/>
                </a:solidFill>
                <a:latin typeface="+mn-lt"/>
              </a:rPr>
              <a:t>RECEBÍVEIS</a:t>
            </a:r>
          </a:p>
        </p:txBody>
      </p:sp>
      <p:graphicFrame>
        <p:nvGraphicFramePr>
          <p:cNvPr id="3" name="Espaço Reservado para Conteúdo 2">
            <a:extLst>
              <a:ext uri="{FF2B5EF4-FFF2-40B4-BE49-F238E27FC236}">
                <a16:creationId xmlns:a16="http://schemas.microsoft.com/office/drawing/2014/main" id="{E4318A02-1634-557F-7936-84A66D981D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9257305"/>
              </p:ext>
            </p:extLst>
          </p:nvPr>
        </p:nvGraphicFramePr>
        <p:xfrm>
          <a:off x="1626276" y="1941748"/>
          <a:ext cx="8938208" cy="7695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34552">
                  <a:extLst>
                    <a:ext uri="{9D8B030D-6E8A-4147-A177-3AD203B41FA5}">
                      <a16:colId xmlns:a16="http://schemas.microsoft.com/office/drawing/2014/main" val="3180892531"/>
                    </a:ext>
                  </a:extLst>
                </a:gridCol>
                <a:gridCol w="2234552">
                  <a:extLst>
                    <a:ext uri="{9D8B030D-6E8A-4147-A177-3AD203B41FA5}">
                      <a16:colId xmlns:a16="http://schemas.microsoft.com/office/drawing/2014/main" val="3495864133"/>
                    </a:ext>
                  </a:extLst>
                </a:gridCol>
                <a:gridCol w="2234552">
                  <a:extLst>
                    <a:ext uri="{9D8B030D-6E8A-4147-A177-3AD203B41FA5}">
                      <a16:colId xmlns:a16="http://schemas.microsoft.com/office/drawing/2014/main" val="1728806103"/>
                    </a:ext>
                  </a:extLst>
                </a:gridCol>
                <a:gridCol w="2234552">
                  <a:extLst>
                    <a:ext uri="{9D8B030D-6E8A-4147-A177-3AD203B41FA5}">
                      <a16:colId xmlns:a16="http://schemas.microsoft.com/office/drawing/2014/main" val="3304062721"/>
                    </a:ext>
                  </a:extLst>
                </a:gridCol>
              </a:tblGrid>
              <a:tr h="398664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Nível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Bronze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Prata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Ouro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091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Valores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277016"/>
                  </a:ext>
                </a:extLst>
              </a:tr>
            </a:tbl>
          </a:graphicData>
        </a:graphic>
      </p:graphicFrame>
      <p:pic>
        <p:nvPicPr>
          <p:cNvPr id="10" name="Imagem 9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2C90C5D0-869D-F0B0-2750-0EDB28A6D0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738" t="37858"/>
          <a:stretch/>
        </p:blipFill>
        <p:spPr>
          <a:xfrm flipV="1">
            <a:off x="9144000" y="0"/>
            <a:ext cx="3048000" cy="2476803"/>
          </a:xfrm>
          <a:prstGeom prst="rect">
            <a:avLst/>
          </a:prstGeom>
        </p:spPr>
      </p:pic>
      <p:pic>
        <p:nvPicPr>
          <p:cNvPr id="11" name="Imagem 10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62D4D610-465A-51DD-656F-D951D7909B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3690" r="36145"/>
          <a:stretch/>
        </p:blipFill>
        <p:spPr>
          <a:xfrm>
            <a:off x="-1441622" y="4250527"/>
            <a:ext cx="7537622" cy="2988624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D0A8E215-21B5-37D8-E4EA-6246D37D0994}"/>
              </a:ext>
            </a:extLst>
          </p:cNvPr>
          <p:cNvSpPr txBox="1">
            <a:spLocks/>
          </p:cNvSpPr>
          <p:nvPr/>
        </p:nvSpPr>
        <p:spPr>
          <a:xfrm>
            <a:off x="870488" y="3429000"/>
            <a:ext cx="10449784" cy="6974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b="1" dirty="0">
                <a:solidFill>
                  <a:srgbClr val="00B0F0"/>
                </a:solidFill>
                <a:latin typeface="+mn-lt"/>
              </a:rPr>
              <a:t>AVANÇOS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31645F8-A70E-39AD-AB61-4AACC7CEA7F9}"/>
              </a:ext>
            </a:extLst>
          </p:cNvPr>
          <p:cNvSpPr txBox="1"/>
          <p:nvPr/>
        </p:nvSpPr>
        <p:spPr>
          <a:xfrm>
            <a:off x="1626276" y="4250527"/>
            <a:ext cx="904172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Troca de classificação anual (meta batida)</a:t>
            </a:r>
          </a:p>
          <a:p>
            <a:r>
              <a:rPr lang="pt-BR" sz="2800" b="1" dirty="0">
                <a:solidFill>
                  <a:srgbClr val="FF9300"/>
                </a:solidFill>
              </a:rPr>
              <a:t>RAMPER</a:t>
            </a:r>
            <a:r>
              <a:rPr lang="pt-BR" dirty="0"/>
              <a:t> de 6 meses - 75% da meta batida garante 100% - Comissão Ouro</a:t>
            </a:r>
          </a:p>
        </p:txBody>
      </p:sp>
    </p:spTree>
    <p:extLst>
      <p:ext uri="{BB962C8B-B14F-4D97-AF65-F5344CB8AC3E}">
        <p14:creationId xmlns:p14="http://schemas.microsoft.com/office/powerpoint/2010/main" val="18041270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85A44-427B-BE6D-C341-DAF605234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Forma&#10;&#10;Descrição gerada automaticamente">
            <a:extLst>
              <a:ext uri="{FF2B5EF4-FFF2-40B4-BE49-F238E27FC236}">
                <a16:creationId xmlns:a16="http://schemas.microsoft.com/office/drawing/2014/main" id="{6E939A77-31C9-0F2D-ED8B-29113A1A65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8681" b="38746"/>
          <a:stretch/>
        </p:blipFill>
        <p:spPr>
          <a:xfrm>
            <a:off x="0" y="-233832"/>
            <a:ext cx="2434281" cy="2631044"/>
          </a:xfrm>
          <a:prstGeom prst="rect">
            <a:avLst/>
          </a:prstGeom>
        </p:spPr>
      </p:pic>
      <p:pic>
        <p:nvPicPr>
          <p:cNvPr id="8" name="Imagem 7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C9961CA2-61E2-9D33-F205-B90A83DCDB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137" t="-7011" b="1"/>
          <a:stretch/>
        </p:blipFill>
        <p:spPr>
          <a:xfrm>
            <a:off x="7772400" y="3803500"/>
            <a:ext cx="4419600" cy="31756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A52EE40-BBA7-23BB-6DDF-419EA4869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0070C0"/>
                </a:solidFill>
                <a:latin typeface="+mn-lt"/>
              </a:rPr>
              <a:t>CENÁRIOS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BD023D78-E091-09ED-1991-28E9E4AF26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95301" y="2251965"/>
            <a:ext cx="3000466" cy="4017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000" b="1" dirty="0">
                <a:solidFill>
                  <a:srgbClr val="002060"/>
                </a:solidFill>
              </a:rPr>
              <a:t>3000 Leads Vendidas</a:t>
            </a:r>
          </a:p>
          <a:p>
            <a:pPr marL="0" indent="0" algn="ctr">
              <a:buNone/>
            </a:pPr>
            <a:r>
              <a:rPr lang="pt-BR" sz="2000" dirty="0">
                <a:solidFill>
                  <a:srgbClr val="002060"/>
                </a:solidFill>
              </a:rPr>
              <a:t>30 pacote de 100</a:t>
            </a:r>
          </a:p>
          <a:p>
            <a:pPr marL="0" indent="0" algn="ctr">
              <a:buNone/>
            </a:pPr>
            <a:endParaRPr lang="pt-BR" sz="20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pt-BR" sz="2000" dirty="0" err="1">
                <a:solidFill>
                  <a:srgbClr val="002060"/>
                </a:solidFill>
              </a:rPr>
              <a:t>R</a:t>
            </a:r>
            <a:r>
              <a:rPr lang="pt-BR" sz="2000" dirty="0">
                <a:solidFill>
                  <a:srgbClr val="002060"/>
                </a:solidFill>
              </a:rPr>
              <a:t>$ 53.910,00</a:t>
            </a:r>
          </a:p>
          <a:p>
            <a:pPr marL="0" indent="0" algn="ctr">
              <a:buNone/>
            </a:pPr>
            <a:r>
              <a:rPr lang="pt-BR" sz="1800" i="1" dirty="0">
                <a:solidFill>
                  <a:srgbClr val="002060"/>
                </a:solidFill>
              </a:rPr>
              <a:t>15% de comissão</a:t>
            </a:r>
          </a:p>
          <a:p>
            <a:pPr marL="0" indent="0" algn="ctr">
              <a:buNone/>
            </a:pPr>
            <a:r>
              <a:rPr lang="pt-BR" sz="3600" b="1" u="sng" dirty="0" err="1">
                <a:solidFill>
                  <a:srgbClr val="FF9300"/>
                </a:solidFill>
              </a:rPr>
              <a:t>R</a:t>
            </a:r>
            <a:r>
              <a:rPr lang="pt-BR" sz="3600" b="1" u="sng" dirty="0">
                <a:solidFill>
                  <a:srgbClr val="FF9300"/>
                </a:solidFill>
              </a:rPr>
              <a:t>$ 8.086,50</a:t>
            </a:r>
            <a:endParaRPr lang="pt-BR" sz="3600" b="1" u="sng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pt-BR" sz="1400" i="1" dirty="0">
                <a:solidFill>
                  <a:srgbClr val="002060"/>
                </a:solidFill>
              </a:rPr>
              <a:t>Ex.: 1 venda por dia</a:t>
            </a:r>
            <a:endParaRPr lang="pt-BR" sz="1200" i="1" dirty="0">
              <a:solidFill>
                <a:srgbClr val="002060"/>
              </a:solidFill>
            </a:endParaRPr>
          </a:p>
        </p:txBody>
      </p:sp>
      <p:sp>
        <p:nvSpPr>
          <p:cNvPr id="5" name="Espaço Reservado para Conteúdo 10">
            <a:extLst>
              <a:ext uri="{FF2B5EF4-FFF2-40B4-BE49-F238E27FC236}">
                <a16:creationId xmlns:a16="http://schemas.microsoft.com/office/drawing/2014/main" id="{3B5ED44B-4EB6-DEB5-686D-176C80330ED5}"/>
              </a:ext>
            </a:extLst>
          </p:cNvPr>
          <p:cNvSpPr txBox="1">
            <a:spLocks/>
          </p:cNvSpPr>
          <p:nvPr/>
        </p:nvSpPr>
        <p:spPr>
          <a:xfrm>
            <a:off x="4595767" y="2251965"/>
            <a:ext cx="3000466" cy="4017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sz="2000" b="1" dirty="0">
                <a:solidFill>
                  <a:srgbClr val="002060"/>
                </a:solidFill>
              </a:rPr>
              <a:t>5000 Leads Vendidas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t-BR" sz="2000" dirty="0">
                <a:solidFill>
                  <a:srgbClr val="002060"/>
                </a:solidFill>
              </a:rPr>
              <a:t>50 pacote de 100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pt-BR" sz="2000" dirty="0">
              <a:solidFill>
                <a:srgbClr val="002060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t-BR" sz="2000" dirty="0" err="1">
                <a:solidFill>
                  <a:srgbClr val="002060"/>
                </a:solidFill>
              </a:rPr>
              <a:t>R</a:t>
            </a:r>
            <a:r>
              <a:rPr lang="pt-BR" sz="2000" dirty="0">
                <a:solidFill>
                  <a:srgbClr val="002060"/>
                </a:solidFill>
              </a:rPr>
              <a:t>$ 89.850,00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t-BR" sz="1800" i="1" dirty="0">
                <a:solidFill>
                  <a:srgbClr val="002060"/>
                </a:solidFill>
              </a:rPr>
              <a:t>15% de comissão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t-BR" sz="3600" b="1" u="sng" dirty="0" err="1">
                <a:solidFill>
                  <a:srgbClr val="FF9300"/>
                </a:solidFill>
              </a:rPr>
              <a:t>R</a:t>
            </a:r>
            <a:r>
              <a:rPr lang="pt-BR" sz="3600" b="1" u="sng" dirty="0">
                <a:solidFill>
                  <a:srgbClr val="FF9300"/>
                </a:solidFill>
              </a:rPr>
              <a:t>$ 13.477,50</a:t>
            </a:r>
            <a:endParaRPr lang="pt-BR" sz="3600" b="1" u="sng" dirty="0">
              <a:solidFill>
                <a:srgbClr val="002060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t-BR" sz="1400" i="1" dirty="0">
                <a:solidFill>
                  <a:srgbClr val="002060"/>
                </a:solidFill>
              </a:rPr>
              <a:t>Ex.: -2 venda por dia</a:t>
            </a:r>
            <a:endParaRPr lang="pt-BR" sz="1200" i="1" dirty="0">
              <a:solidFill>
                <a:srgbClr val="002060"/>
              </a:solidFill>
            </a:endParaRPr>
          </a:p>
        </p:txBody>
      </p:sp>
      <p:sp>
        <p:nvSpPr>
          <p:cNvPr id="6" name="Espaço Reservado para Conteúdo 10">
            <a:extLst>
              <a:ext uri="{FF2B5EF4-FFF2-40B4-BE49-F238E27FC236}">
                <a16:creationId xmlns:a16="http://schemas.microsoft.com/office/drawing/2014/main" id="{1CED4289-CDBB-930F-D8CE-D6EEA5ECA19B}"/>
              </a:ext>
            </a:extLst>
          </p:cNvPr>
          <p:cNvSpPr txBox="1">
            <a:spLocks/>
          </p:cNvSpPr>
          <p:nvPr/>
        </p:nvSpPr>
        <p:spPr>
          <a:xfrm>
            <a:off x="7596233" y="2251965"/>
            <a:ext cx="3000466" cy="4017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sz="2000" b="1" dirty="0">
                <a:solidFill>
                  <a:srgbClr val="002060"/>
                </a:solidFill>
              </a:rPr>
              <a:t>10000 Leads Vendidas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t-BR" sz="2000" dirty="0">
                <a:solidFill>
                  <a:srgbClr val="002060"/>
                </a:solidFill>
              </a:rPr>
              <a:t>100 pacote de 100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pt-BR" sz="2000" dirty="0">
              <a:solidFill>
                <a:srgbClr val="002060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t-BR" sz="2000" dirty="0" err="1">
                <a:solidFill>
                  <a:srgbClr val="002060"/>
                </a:solidFill>
              </a:rPr>
              <a:t>R</a:t>
            </a:r>
            <a:r>
              <a:rPr lang="pt-BR" sz="2000" dirty="0">
                <a:solidFill>
                  <a:srgbClr val="002060"/>
                </a:solidFill>
              </a:rPr>
              <a:t>$ 179.700,00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t-BR" sz="1800" i="1" dirty="0">
                <a:solidFill>
                  <a:srgbClr val="002060"/>
                </a:solidFill>
              </a:rPr>
              <a:t>15% de comissão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t-BR" sz="3600" b="1" u="sng" dirty="0" err="1">
                <a:solidFill>
                  <a:srgbClr val="FF9300"/>
                </a:solidFill>
              </a:rPr>
              <a:t>R</a:t>
            </a:r>
            <a:r>
              <a:rPr lang="pt-BR" sz="3600" b="1" u="sng" dirty="0">
                <a:solidFill>
                  <a:srgbClr val="FF9300"/>
                </a:solidFill>
              </a:rPr>
              <a:t>$ 26.955,00</a:t>
            </a:r>
            <a:endParaRPr lang="pt-BR" sz="3600" b="1" u="sng" dirty="0">
              <a:solidFill>
                <a:srgbClr val="002060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t-BR" sz="1400" i="1" dirty="0">
                <a:solidFill>
                  <a:srgbClr val="002060"/>
                </a:solidFill>
              </a:rPr>
              <a:t>Ex.: +3 venda por dia</a:t>
            </a:r>
            <a:endParaRPr lang="pt-BR" sz="12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4915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63BDA-0CC0-AD82-5905-7E728B6DB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Forma&#10;&#10;Descrição gerada automaticamente">
            <a:extLst>
              <a:ext uri="{FF2B5EF4-FFF2-40B4-BE49-F238E27FC236}">
                <a16:creationId xmlns:a16="http://schemas.microsoft.com/office/drawing/2014/main" id="{DD2B5CFC-EABB-C8C2-4C8F-904052E8E2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8681" b="38746"/>
          <a:stretch/>
        </p:blipFill>
        <p:spPr>
          <a:xfrm>
            <a:off x="0" y="-233832"/>
            <a:ext cx="2434281" cy="2631044"/>
          </a:xfrm>
          <a:prstGeom prst="rect">
            <a:avLst/>
          </a:prstGeom>
        </p:spPr>
      </p:pic>
      <p:pic>
        <p:nvPicPr>
          <p:cNvPr id="8" name="Imagem 7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90BCF89B-1B79-C0CD-E4EF-A586D6A32A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137" t="-7011" b="1"/>
          <a:stretch/>
        </p:blipFill>
        <p:spPr>
          <a:xfrm>
            <a:off x="7772400" y="3803500"/>
            <a:ext cx="4419600" cy="31756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E50B46F-DC02-D158-FB4B-794FAF361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4281" y="835912"/>
            <a:ext cx="3484324" cy="1265928"/>
          </a:xfrm>
        </p:spPr>
        <p:txBody>
          <a:bodyPr/>
          <a:lstStyle/>
          <a:p>
            <a:pPr algn="ctr"/>
            <a:r>
              <a:rPr lang="pt-BR" b="1" dirty="0">
                <a:solidFill>
                  <a:srgbClr val="0070C0"/>
                </a:solidFill>
                <a:latin typeface="+mn-lt"/>
              </a:rPr>
              <a:t>META 100%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CE6AE25B-7F4B-AA01-4CB3-2BB8BA50FB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76210" y="2203839"/>
            <a:ext cx="3000466" cy="40177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pt-BR" sz="2000" b="1" dirty="0">
                <a:solidFill>
                  <a:srgbClr val="002060"/>
                </a:solidFill>
              </a:rPr>
              <a:t>15000 Leads Vendidas</a:t>
            </a:r>
          </a:p>
          <a:p>
            <a:pPr marL="0" indent="0" algn="ctr">
              <a:buNone/>
            </a:pPr>
            <a:r>
              <a:rPr lang="pt-BR" sz="2000" dirty="0">
                <a:solidFill>
                  <a:srgbClr val="002060"/>
                </a:solidFill>
              </a:rPr>
              <a:t>150 pacote de 100</a:t>
            </a:r>
          </a:p>
          <a:p>
            <a:pPr marL="0" indent="0" algn="ctr">
              <a:buNone/>
            </a:pPr>
            <a:endParaRPr lang="pt-BR" sz="20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pt-BR" sz="2000" dirty="0">
                <a:solidFill>
                  <a:srgbClr val="002060"/>
                </a:solidFill>
              </a:rPr>
              <a:t>R$ 269.550,00</a:t>
            </a:r>
          </a:p>
          <a:p>
            <a:pPr marL="0" indent="0" algn="ctr">
              <a:buNone/>
            </a:pPr>
            <a:r>
              <a:rPr lang="pt-BR" sz="1800" i="1" dirty="0">
                <a:solidFill>
                  <a:srgbClr val="002060"/>
                </a:solidFill>
              </a:rPr>
              <a:t>15% de comissão</a:t>
            </a:r>
          </a:p>
          <a:p>
            <a:pPr marL="0" indent="0" algn="ctr">
              <a:buNone/>
            </a:pPr>
            <a:r>
              <a:rPr lang="pt-BR" sz="3600" b="1" u="sng" dirty="0">
                <a:solidFill>
                  <a:srgbClr val="FF9300"/>
                </a:solidFill>
              </a:rPr>
              <a:t>R$ 40.432,50</a:t>
            </a:r>
            <a:endParaRPr lang="pt-BR" sz="3600" b="1" u="sng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pt-BR" sz="1400" i="1" dirty="0">
                <a:solidFill>
                  <a:srgbClr val="002060"/>
                </a:solidFill>
              </a:rPr>
              <a:t>Ex.: 5 venda por dia</a:t>
            </a:r>
            <a:endParaRPr lang="pt-BR" sz="1200" i="1" dirty="0">
              <a:solidFill>
                <a:srgbClr val="002060"/>
              </a:solidFill>
            </a:endParaRPr>
          </a:p>
        </p:txBody>
      </p:sp>
      <p:sp>
        <p:nvSpPr>
          <p:cNvPr id="5" name="Espaço Reservado para Conteúdo 10">
            <a:extLst>
              <a:ext uri="{FF2B5EF4-FFF2-40B4-BE49-F238E27FC236}">
                <a16:creationId xmlns:a16="http://schemas.microsoft.com/office/drawing/2014/main" id="{5C5556CD-DA82-4ECF-E712-7E051AE2A2B6}"/>
              </a:ext>
            </a:extLst>
          </p:cNvPr>
          <p:cNvSpPr txBox="1">
            <a:spLocks/>
          </p:cNvSpPr>
          <p:nvPr/>
        </p:nvSpPr>
        <p:spPr>
          <a:xfrm>
            <a:off x="6381452" y="2209928"/>
            <a:ext cx="3000466" cy="40177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sz="2000" b="1" dirty="0">
                <a:solidFill>
                  <a:srgbClr val="002060"/>
                </a:solidFill>
              </a:rPr>
              <a:t>11250 Leads Vendidas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t-BR" sz="2000" dirty="0">
                <a:solidFill>
                  <a:srgbClr val="002060"/>
                </a:solidFill>
              </a:rPr>
              <a:t>113 pacote de 100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pt-BR" sz="2000" dirty="0">
              <a:solidFill>
                <a:srgbClr val="002060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t-BR" sz="2000" dirty="0">
                <a:solidFill>
                  <a:srgbClr val="002060"/>
                </a:solidFill>
              </a:rPr>
              <a:t>R$ 202.162,50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t-BR" sz="1800" i="1" dirty="0">
                <a:solidFill>
                  <a:srgbClr val="FF0000"/>
                </a:solidFill>
              </a:rPr>
              <a:t>30% de comissão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t-BR" sz="3600" b="1" u="sng" dirty="0">
                <a:solidFill>
                  <a:srgbClr val="00B0F0"/>
                </a:solidFill>
              </a:rPr>
              <a:t>R$ 80.865,00</a:t>
            </a:r>
          </a:p>
          <a:p>
            <a:pPr marL="0" indent="0" algn="ctr">
              <a:buNone/>
            </a:pPr>
            <a:r>
              <a:rPr lang="pt-BR" sz="1400" i="1" dirty="0">
                <a:solidFill>
                  <a:srgbClr val="002060"/>
                </a:solidFill>
              </a:rPr>
              <a:t>Ex.:  5 venda por dia</a:t>
            </a:r>
            <a:endParaRPr lang="pt-BR" sz="1200" i="1" dirty="0">
              <a:solidFill>
                <a:srgbClr val="002060"/>
              </a:solidFill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13B8B34E-8B65-A376-E532-FC12D139213A}"/>
              </a:ext>
            </a:extLst>
          </p:cNvPr>
          <p:cNvSpPr txBox="1">
            <a:spLocks/>
          </p:cNvSpPr>
          <p:nvPr/>
        </p:nvSpPr>
        <p:spPr>
          <a:xfrm>
            <a:off x="6073761" y="835912"/>
            <a:ext cx="3484324" cy="12659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b="1" dirty="0">
                <a:solidFill>
                  <a:srgbClr val="0070C0"/>
                </a:solidFill>
                <a:latin typeface="+mn-lt"/>
              </a:rPr>
              <a:t>75%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C29B2DD-966A-0C89-3341-4FA9D23CD900}"/>
              </a:ext>
            </a:extLst>
          </p:cNvPr>
          <p:cNvSpPr/>
          <p:nvPr/>
        </p:nvSpPr>
        <p:spPr>
          <a:xfrm>
            <a:off x="6381452" y="2203839"/>
            <a:ext cx="3000466" cy="388394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Seta para a Direita 15">
            <a:extLst>
              <a:ext uri="{FF2B5EF4-FFF2-40B4-BE49-F238E27FC236}">
                <a16:creationId xmlns:a16="http://schemas.microsoft.com/office/drawing/2014/main" id="{20A3A9FF-6606-4EF4-5748-37AB9B3F248F}"/>
              </a:ext>
            </a:extLst>
          </p:cNvPr>
          <p:cNvSpPr/>
          <p:nvPr/>
        </p:nvSpPr>
        <p:spPr>
          <a:xfrm>
            <a:off x="2521054" y="5029200"/>
            <a:ext cx="3397551" cy="11165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070722AD-EEE5-4074-745E-4BEB0D41810C}"/>
              </a:ext>
            </a:extLst>
          </p:cNvPr>
          <p:cNvSpPr txBox="1">
            <a:spLocks/>
          </p:cNvSpPr>
          <p:nvPr/>
        </p:nvSpPr>
        <p:spPr>
          <a:xfrm>
            <a:off x="4353838" y="-92424"/>
            <a:ext cx="3484324" cy="12659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b="1" dirty="0">
                <a:solidFill>
                  <a:srgbClr val="FF9300"/>
                </a:solidFill>
                <a:latin typeface="+mn-lt"/>
              </a:rPr>
              <a:t>RAMPER</a:t>
            </a:r>
          </a:p>
        </p:txBody>
      </p:sp>
    </p:spTree>
    <p:extLst>
      <p:ext uri="{BB962C8B-B14F-4D97-AF65-F5344CB8AC3E}">
        <p14:creationId xmlns:p14="http://schemas.microsoft.com/office/powerpoint/2010/main" val="962926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5C69F-51AE-D4A1-FABC-8C51A5656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13316E-C4F7-5F83-5E48-DEB979382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108" y="2128102"/>
            <a:ext cx="10449784" cy="697402"/>
          </a:xfrm>
        </p:spPr>
        <p:txBody>
          <a:bodyPr/>
          <a:lstStyle/>
          <a:p>
            <a:pPr algn="ctr"/>
            <a:r>
              <a:rPr lang="pt-BR" b="1" dirty="0">
                <a:solidFill>
                  <a:srgbClr val="00B0F0"/>
                </a:solidFill>
                <a:latin typeface="+mn-lt"/>
              </a:rPr>
              <a:t>LEADS</a:t>
            </a:r>
          </a:p>
        </p:txBody>
      </p:sp>
      <p:graphicFrame>
        <p:nvGraphicFramePr>
          <p:cNvPr id="3" name="Espaço Reservado para Conteúdo 2">
            <a:extLst>
              <a:ext uri="{FF2B5EF4-FFF2-40B4-BE49-F238E27FC236}">
                <a16:creationId xmlns:a16="http://schemas.microsoft.com/office/drawing/2014/main" id="{ED42ED30-86F6-6250-CE53-C158E4AD32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2448298"/>
              </p:ext>
            </p:extLst>
          </p:nvPr>
        </p:nvGraphicFramePr>
        <p:xfrm>
          <a:off x="1626896" y="3246440"/>
          <a:ext cx="8938208" cy="11403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34552">
                  <a:extLst>
                    <a:ext uri="{9D8B030D-6E8A-4147-A177-3AD203B41FA5}">
                      <a16:colId xmlns:a16="http://schemas.microsoft.com/office/drawing/2014/main" val="3180892531"/>
                    </a:ext>
                  </a:extLst>
                </a:gridCol>
                <a:gridCol w="2234552">
                  <a:extLst>
                    <a:ext uri="{9D8B030D-6E8A-4147-A177-3AD203B41FA5}">
                      <a16:colId xmlns:a16="http://schemas.microsoft.com/office/drawing/2014/main" val="3495864133"/>
                    </a:ext>
                  </a:extLst>
                </a:gridCol>
                <a:gridCol w="2234552">
                  <a:extLst>
                    <a:ext uri="{9D8B030D-6E8A-4147-A177-3AD203B41FA5}">
                      <a16:colId xmlns:a16="http://schemas.microsoft.com/office/drawing/2014/main" val="1728806103"/>
                    </a:ext>
                  </a:extLst>
                </a:gridCol>
                <a:gridCol w="2234552">
                  <a:extLst>
                    <a:ext uri="{9D8B030D-6E8A-4147-A177-3AD203B41FA5}">
                      <a16:colId xmlns:a16="http://schemas.microsoft.com/office/drawing/2014/main" val="3304062721"/>
                    </a:ext>
                  </a:extLst>
                </a:gridCol>
              </a:tblGrid>
              <a:tr h="398664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Quantidade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FF9300"/>
                          </a:solidFill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FF9300"/>
                          </a:solidFill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FF9300"/>
                          </a:solidFill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091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Valores Unitários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R$19,94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R$18,96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R$17,97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277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Pacote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R$997,00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R$1422,00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R$1797,00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243748"/>
                  </a:ext>
                </a:extLst>
              </a:tr>
            </a:tbl>
          </a:graphicData>
        </a:graphic>
      </p:graphicFrame>
      <p:pic>
        <p:nvPicPr>
          <p:cNvPr id="10" name="Imagem 9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CBDA07AE-9ACD-2D9E-9EC4-3E79574084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738" t="37858"/>
          <a:stretch/>
        </p:blipFill>
        <p:spPr>
          <a:xfrm flipV="1">
            <a:off x="9144000" y="0"/>
            <a:ext cx="3048000" cy="2476803"/>
          </a:xfrm>
          <a:prstGeom prst="rect">
            <a:avLst/>
          </a:prstGeom>
        </p:spPr>
      </p:pic>
      <p:pic>
        <p:nvPicPr>
          <p:cNvPr id="11" name="Imagem 10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F474231F-AC3C-012E-A32F-8F43D216E2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3690" r="36145"/>
          <a:stretch/>
        </p:blipFill>
        <p:spPr>
          <a:xfrm>
            <a:off x="-1345369" y="4262558"/>
            <a:ext cx="7537622" cy="298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256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782E5-71AF-1172-87CE-CCAA9DB28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C21B06-62FD-5ECA-5552-44416B4F1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488" y="540999"/>
            <a:ext cx="10449784" cy="697402"/>
          </a:xfrm>
        </p:spPr>
        <p:txBody>
          <a:bodyPr/>
          <a:lstStyle/>
          <a:p>
            <a:pPr algn="ctr"/>
            <a:r>
              <a:rPr lang="pt-BR" b="1" dirty="0">
                <a:solidFill>
                  <a:srgbClr val="00B0F0"/>
                </a:solidFill>
                <a:latin typeface="+mn-lt"/>
              </a:rPr>
              <a:t>TREINAMENTO</a:t>
            </a:r>
          </a:p>
        </p:txBody>
      </p:sp>
      <p:sp>
        <p:nvSpPr>
          <p:cNvPr id="8" name="Subtítulo 7">
            <a:extLst>
              <a:ext uri="{FF2B5EF4-FFF2-40B4-BE49-F238E27FC236}">
                <a16:creationId xmlns:a16="http://schemas.microsoft.com/office/drawing/2014/main" id="{1C346ABC-3B81-93B3-7FB1-05860E32A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7824" y="1531345"/>
            <a:ext cx="9654301" cy="4781321"/>
          </a:xfrm>
        </p:spPr>
        <p:txBody>
          <a:bodyPr/>
          <a:lstStyle/>
          <a:p>
            <a:r>
              <a:rPr lang="pt-BR" sz="2000" dirty="0">
                <a:solidFill>
                  <a:srgbClr val="002060"/>
                </a:solidFill>
              </a:rPr>
              <a:t>Treinamento On-line com o foco na integração e nos modelos de abordagem comerciais necessários para que o franqueado já tenha materiais e informações necessárias para iniciar o processo de prospecção, negociação e finalização de vendas.</a:t>
            </a:r>
          </a:p>
          <a:p>
            <a:r>
              <a:rPr lang="pt-BR" sz="2000" dirty="0">
                <a:solidFill>
                  <a:srgbClr val="002060"/>
                </a:solidFill>
              </a:rPr>
              <a:t>Material Completo de Apoio.</a:t>
            </a:r>
          </a:p>
          <a:p>
            <a:pPr lvl="1"/>
            <a:r>
              <a:rPr lang="pt-BR" sz="1800" dirty="0">
                <a:solidFill>
                  <a:srgbClr val="002060"/>
                </a:solidFill>
              </a:rPr>
              <a:t>Book de ofertas do mês</a:t>
            </a:r>
          </a:p>
          <a:p>
            <a:pPr lvl="1"/>
            <a:r>
              <a:rPr lang="pt-BR" sz="1800" dirty="0">
                <a:solidFill>
                  <a:srgbClr val="002060"/>
                </a:solidFill>
              </a:rPr>
              <a:t>Tabela de Comissão</a:t>
            </a:r>
          </a:p>
          <a:p>
            <a:pPr lvl="1"/>
            <a:r>
              <a:rPr lang="pt-BR" sz="1800" dirty="0">
                <a:solidFill>
                  <a:srgbClr val="002060"/>
                </a:solidFill>
              </a:rPr>
              <a:t>Forecast</a:t>
            </a:r>
          </a:p>
          <a:p>
            <a:pPr lvl="1"/>
            <a:r>
              <a:rPr lang="pt-BR" sz="1800" dirty="0" err="1">
                <a:solidFill>
                  <a:srgbClr val="002060"/>
                </a:solidFill>
              </a:rPr>
              <a:t>FAQs</a:t>
            </a:r>
            <a:endParaRPr lang="pt-BR" sz="1800" dirty="0">
              <a:solidFill>
                <a:srgbClr val="002060"/>
              </a:solidFill>
            </a:endParaRPr>
          </a:p>
          <a:p>
            <a:pPr lvl="1"/>
            <a:r>
              <a:rPr lang="pt-BR" sz="1800" dirty="0">
                <a:solidFill>
                  <a:srgbClr val="002060"/>
                </a:solidFill>
              </a:rPr>
              <a:t>Acesso ao Canal TOPLead</a:t>
            </a:r>
          </a:p>
          <a:p>
            <a:pPr lvl="1"/>
            <a:r>
              <a:rPr lang="pt-BR" sz="1800" dirty="0">
                <a:solidFill>
                  <a:srgbClr val="002060"/>
                </a:solidFill>
              </a:rPr>
              <a:t>Modelo de Pedido.</a:t>
            </a:r>
            <a:endParaRPr lang="pt-BR" sz="1600" dirty="0">
              <a:solidFill>
                <a:srgbClr val="002060"/>
              </a:solidFill>
            </a:endParaRPr>
          </a:p>
          <a:p>
            <a:endParaRPr lang="pt-BR" dirty="0">
              <a:solidFill>
                <a:srgbClr val="00B0F0"/>
              </a:solidFill>
            </a:endParaRPr>
          </a:p>
        </p:txBody>
      </p:sp>
      <p:pic>
        <p:nvPicPr>
          <p:cNvPr id="10" name="Imagem 9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C5025E28-8319-E282-69BC-1E0D3E97D3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738" t="37858"/>
          <a:stretch/>
        </p:blipFill>
        <p:spPr>
          <a:xfrm flipV="1">
            <a:off x="9144000" y="0"/>
            <a:ext cx="3048000" cy="2476803"/>
          </a:xfrm>
          <a:prstGeom prst="rect">
            <a:avLst/>
          </a:prstGeom>
        </p:spPr>
      </p:pic>
      <p:pic>
        <p:nvPicPr>
          <p:cNvPr id="11" name="Imagem 10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3FEDE721-E851-5A48-C36A-4E98D6A856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3690" r="36145"/>
          <a:stretch/>
        </p:blipFill>
        <p:spPr>
          <a:xfrm>
            <a:off x="-1441622" y="4250527"/>
            <a:ext cx="7537622" cy="298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129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51113-6052-EC53-7112-D51A44C6E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7" descr="Uma imagem contendo Forma&#10;&#10;Descrição gerada automaticamente">
            <a:extLst>
              <a:ext uri="{FF2B5EF4-FFF2-40B4-BE49-F238E27FC236}">
                <a16:creationId xmlns:a16="http://schemas.microsoft.com/office/drawing/2014/main" id="{1817DB95-8295-28BD-183D-A08BDF8DD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0328" y="1827477"/>
            <a:ext cx="13712328" cy="5235617"/>
          </a:xfrm>
          <a:prstGeom prst="rect">
            <a:avLst/>
          </a:prstGeom>
        </p:spPr>
      </p:pic>
      <p:sp>
        <p:nvSpPr>
          <p:cNvPr id="14" name="Título 13">
            <a:extLst>
              <a:ext uri="{FF2B5EF4-FFF2-40B4-BE49-F238E27FC236}">
                <a16:creationId xmlns:a16="http://schemas.microsoft.com/office/drawing/2014/main" id="{8DF247CB-6DA5-A710-1D9B-E444055E3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108" y="1601796"/>
            <a:ext cx="10449784" cy="1265928"/>
          </a:xfrm>
        </p:spPr>
        <p:txBody>
          <a:bodyPr/>
          <a:lstStyle/>
          <a:p>
            <a:pPr algn="ctr"/>
            <a:r>
              <a:rPr lang="pt-BR" b="1" dirty="0">
                <a:solidFill>
                  <a:srgbClr val="0070C0"/>
                </a:solidFill>
                <a:latin typeface="+mn-lt"/>
              </a:rPr>
              <a:t>SUPORTE</a:t>
            </a:r>
          </a:p>
        </p:txBody>
      </p:sp>
      <p:sp>
        <p:nvSpPr>
          <p:cNvPr id="15" name="Espaço Reservado para Conteúdo 14">
            <a:extLst>
              <a:ext uri="{FF2B5EF4-FFF2-40B4-BE49-F238E27FC236}">
                <a16:creationId xmlns:a16="http://schemas.microsoft.com/office/drawing/2014/main" id="{053C8A17-2C38-CF33-3A43-0B28BE984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4105" y="3289703"/>
            <a:ext cx="9250358" cy="1565717"/>
          </a:xfrm>
        </p:spPr>
        <p:txBody>
          <a:bodyPr/>
          <a:lstStyle/>
          <a:p>
            <a:r>
              <a:rPr lang="pt-BR" sz="2400" dirty="0">
                <a:solidFill>
                  <a:srgbClr val="002060"/>
                </a:solidFill>
              </a:rPr>
              <a:t>Ambiente exclusivo para suporte Operacional, Marketing e Financeiro</a:t>
            </a:r>
          </a:p>
          <a:p>
            <a:r>
              <a:rPr lang="pt-BR" sz="2400" dirty="0">
                <a:solidFill>
                  <a:srgbClr val="002060"/>
                </a:solidFill>
              </a:rPr>
              <a:t>SAC 24horas - </a:t>
            </a:r>
            <a:r>
              <a:rPr lang="pt-BR" sz="2400" dirty="0" err="1">
                <a:solidFill>
                  <a:srgbClr val="002060"/>
                </a:solidFill>
              </a:rPr>
              <a:t>sac@toplead.com.br</a:t>
            </a:r>
            <a:endParaRPr lang="pt-BR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125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BD323-6102-8F5C-D051-816C4C2D0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9D89E2-814C-4D57-65BA-B0CE8FEB6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488" y="540999"/>
            <a:ext cx="10449784" cy="697402"/>
          </a:xfrm>
        </p:spPr>
        <p:txBody>
          <a:bodyPr/>
          <a:lstStyle/>
          <a:p>
            <a:pPr algn="ctr"/>
            <a:r>
              <a:rPr lang="pt-BR" b="1" dirty="0">
                <a:solidFill>
                  <a:srgbClr val="00B0F0"/>
                </a:solidFill>
                <a:latin typeface="+mn-lt"/>
              </a:rPr>
              <a:t>Time </a:t>
            </a:r>
            <a:r>
              <a:rPr lang="pt-BR" b="1" dirty="0" err="1">
                <a:solidFill>
                  <a:srgbClr val="00B0F0"/>
                </a:solidFill>
                <a:latin typeface="+mn-lt"/>
              </a:rPr>
              <a:t>Line</a:t>
            </a:r>
            <a:endParaRPr lang="pt-BR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8" name="Subtítulo 7">
            <a:extLst>
              <a:ext uri="{FF2B5EF4-FFF2-40B4-BE49-F238E27FC236}">
                <a16:creationId xmlns:a16="http://schemas.microsoft.com/office/drawing/2014/main" id="{9ACE03C9-16A8-6C49-6565-16D24B2E3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3260" y="1779400"/>
            <a:ext cx="6004239" cy="3798644"/>
          </a:xfrm>
        </p:spPr>
        <p:txBody>
          <a:bodyPr/>
          <a:lstStyle/>
          <a:p>
            <a:r>
              <a:rPr lang="pt-BR" sz="2000" dirty="0">
                <a:solidFill>
                  <a:srgbClr val="002060"/>
                </a:solidFill>
              </a:rPr>
              <a:t>Análise de Perfil </a:t>
            </a:r>
          </a:p>
          <a:p>
            <a:r>
              <a:rPr lang="pt-BR" sz="2000" dirty="0">
                <a:solidFill>
                  <a:srgbClr val="002060"/>
                </a:solidFill>
              </a:rPr>
              <a:t>Apresentação do Negócio</a:t>
            </a:r>
          </a:p>
          <a:p>
            <a:r>
              <a:rPr lang="pt-BR" sz="2000" dirty="0">
                <a:solidFill>
                  <a:srgbClr val="002060"/>
                </a:solidFill>
              </a:rPr>
              <a:t>E-mail Formal (COF e </a:t>
            </a:r>
            <a:r>
              <a:rPr lang="pt-BR" sz="2000" dirty="0" err="1">
                <a:solidFill>
                  <a:srgbClr val="002060"/>
                </a:solidFill>
              </a:rPr>
              <a:t>Pré</a:t>
            </a:r>
            <a:r>
              <a:rPr lang="pt-BR" sz="2000" dirty="0">
                <a:solidFill>
                  <a:srgbClr val="002060"/>
                </a:solidFill>
              </a:rPr>
              <a:t> Contrato)</a:t>
            </a:r>
          </a:p>
          <a:p>
            <a:r>
              <a:rPr lang="pt-BR" sz="2000" dirty="0">
                <a:solidFill>
                  <a:srgbClr val="002060"/>
                </a:solidFill>
              </a:rPr>
              <a:t>Reunião com CEO, e Assinatura.</a:t>
            </a:r>
          </a:p>
          <a:p>
            <a:r>
              <a:rPr lang="pt-BR" sz="2000" dirty="0">
                <a:solidFill>
                  <a:srgbClr val="002060"/>
                </a:solidFill>
              </a:rPr>
              <a:t>Treinamento</a:t>
            </a:r>
          </a:p>
          <a:p>
            <a:r>
              <a:rPr lang="pt-BR" sz="2000" dirty="0">
                <a:solidFill>
                  <a:srgbClr val="002060"/>
                </a:solidFill>
              </a:rPr>
              <a:t>Site / Email / WhatsApp Comercial</a:t>
            </a:r>
          </a:p>
          <a:p>
            <a:r>
              <a:rPr lang="pt-BR" sz="2000" dirty="0">
                <a:solidFill>
                  <a:srgbClr val="002060"/>
                </a:solidFill>
              </a:rPr>
              <a:t>Início da Operação</a:t>
            </a:r>
          </a:p>
        </p:txBody>
      </p:sp>
      <p:pic>
        <p:nvPicPr>
          <p:cNvPr id="10" name="Imagem 9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6B75292A-1A72-E6B6-CD0E-D0F77CD60B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738" t="37858"/>
          <a:stretch/>
        </p:blipFill>
        <p:spPr>
          <a:xfrm flipV="1">
            <a:off x="9144000" y="0"/>
            <a:ext cx="3048000" cy="2476803"/>
          </a:xfrm>
          <a:prstGeom prst="rect">
            <a:avLst/>
          </a:prstGeom>
        </p:spPr>
      </p:pic>
      <p:pic>
        <p:nvPicPr>
          <p:cNvPr id="11" name="Imagem 10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B4929D51-7092-9897-8670-19898720C1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3690" r="36145"/>
          <a:stretch/>
        </p:blipFill>
        <p:spPr>
          <a:xfrm>
            <a:off x="-1551911" y="4230474"/>
            <a:ext cx="7537622" cy="2988624"/>
          </a:xfrm>
          <a:prstGeom prst="rect">
            <a:avLst/>
          </a:prstGeom>
        </p:spPr>
      </p:pic>
      <p:pic>
        <p:nvPicPr>
          <p:cNvPr id="1028" name="Picture 4" descr="Designs PNG de check mark para Camisetas e Merch">
            <a:extLst>
              <a:ext uri="{FF2B5EF4-FFF2-40B4-BE49-F238E27FC236}">
                <a16:creationId xmlns:a16="http://schemas.microsoft.com/office/drawing/2014/main" id="{5CE33E79-6AAC-D7CF-C9D7-4D0E50A79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8" y="1766095"/>
            <a:ext cx="428183" cy="428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Designs PNG de check mark para Camisetas e Merch">
            <a:extLst>
              <a:ext uri="{FF2B5EF4-FFF2-40B4-BE49-F238E27FC236}">
                <a16:creationId xmlns:a16="http://schemas.microsoft.com/office/drawing/2014/main" id="{8FB5477A-1DEB-CD77-2384-6C5726559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7" y="2262711"/>
            <a:ext cx="428183" cy="428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Designs PNG de check mark para Camisetas e Merch">
            <a:extLst>
              <a:ext uri="{FF2B5EF4-FFF2-40B4-BE49-F238E27FC236}">
                <a16:creationId xmlns:a16="http://schemas.microsoft.com/office/drawing/2014/main" id="{149E4E14-9017-62CB-60EA-4050884C4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7" y="2759327"/>
            <a:ext cx="428183" cy="428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9694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ohoVogueVTI">
  <a:themeElements>
    <a:clrScheme name="AnalogousFromRegularSeedRightStep">
      <a:dk1>
        <a:srgbClr val="000000"/>
      </a:dk1>
      <a:lt1>
        <a:srgbClr val="FFFFFF"/>
      </a:lt1>
      <a:dk2>
        <a:srgbClr val="412724"/>
      </a:dk2>
      <a:lt2>
        <a:srgbClr val="E2E8E4"/>
      </a:lt2>
      <a:accent1>
        <a:srgbClr val="D739AE"/>
      </a:accent1>
      <a:accent2>
        <a:srgbClr val="C5275A"/>
      </a:accent2>
      <a:accent3>
        <a:srgbClr val="D74839"/>
      </a:accent3>
      <a:accent4>
        <a:srgbClr val="C57827"/>
      </a:accent4>
      <a:accent5>
        <a:srgbClr val="B0A72F"/>
      </a:accent5>
      <a:accent6>
        <a:srgbClr val="81B223"/>
      </a:accent6>
      <a:hlink>
        <a:srgbClr val="31944B"/>
      </a:hlink>
      <a:folHlink>
        <a:srgbClr val="7F7F7F"/>
      </a:folHlink>
    </a:clrScheme>
    <a:fontScheme name="Walbaum Display_Aptos">
      <a:majorFont>
        <a:latin typeface="Walbaum Display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onnection Leads" id="{BB39EC0F-24E7-C447-BF9A-E781FECCACD5}" vid="{F53D0CC2-DC4D-B94C-955B-0F6EE0573F4C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27782</TotalTime>
  <Words>953</Words>
  <Application>Microsoft Office PowerPoint</Application>
  <PresentationFormat>Widescreen</PresentationFormat>
  <Paragraphs>160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4" baseType="lpstr">
      <vt:lpstr>BohoVogueVTI</vt:lpstr>
      <vt:lpstr>Apresentação do PowerPoint</vt:lpstr>
      <vt:lpstr>TOPLead</vt:lpstr>
      <vt:lpstr>Nossa História</vt:lpstr>
      <vt:lpstr>Nossa História</vt:lpstr>
      <vt:lpstr>Nossa História</vt:lpstr>
      <vt:lpstr>Nossa História</vt:lpstr>
      <vt:lpstr>Nossa História</vt:lpstr>
      <vt:lpstr>Nossa História</vt:lpstr>
      <vt:lpstr>Nossa História</vt:lpstr>
      <vt:lpstr>Missão</vt:lpstr>
      <vt:lpstr>Visão</vt:lpstr>
      <vt:lpstr>Valores</vt:lpstr>
      <vt:lpstr>Modelo de Negócio</vt:lpstr>
      <vt:lpstr>BENEFÍCIOS</vt:lpstr>
      <vt:lpstr>PRODUTOS E SERVIÇOS</vt:lpstr>
      <vt:lpstr>SEGMENTOS</vt:lpstr>
      <vt:lpstr>RECEBÍVEIS</vt:lpstr>
      <vt:lpstr>CENÁRIOS</vt:lpstr>
      <vt:lpstr>META 100%</vt:lpstr>
      <vt:lpstr>LEADS</vt:lpstr>
      <vt:lpstr>TREINAMENTO</vt:lpstr>
      <vt:lpstr>SUPORTE</vt:lpstr>
      <vt:lpstr>Time 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Cássia Melina</dc:creator>
  <cp:lastModifiedBy>Cássia Melina</cp:lastModifiedBy>
  <cp:revision>4</cp:revision>
  <dcterms:created xsi:type="dcterms:W3CDTF">2024-10-01T15:46:42Z</dcterms:created>
  <dcterms:modified xsi:type="dcterms:W3CDTF">2024-12-09T21:39:22Z</dcterms:modified>
</cp:coreProperties>
</file>